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62" r:id="rId3"/>
    <p:sldId id="290" r:id="rId4"/>
    <p:sldId id="263" r:id="rId5"/>
    <p:sldId id="264" r:id="rId6"/>
    <p:sldId id="265" r:id="rId7"/>
    <p:sldId id="300" r:id="rId8"/>
    <p:sldId id="302" r:id="rId9"/>
    <p:sldId id="271" r:id="rId10"/>
    <p:sldId id="292" r:id="rId11"/>
    <p:sldId id="272" r:id="rId12"/>
    <p:sldId id="293" r:id="rId13"/>
    <p:sldId id="296" r:id="rId14"/>
    <p:sldId id="273" r:id="rId15"/>
    <p:sldId id="274" r:id="rId16"/>
    <p:sldId id="275" r:id="rId17"/>
    <p:sldId id="294" r:id="rId18"/>
    <p:sldId id="295" r:id="rId19"/>
    <p:sldId id="286" r:id="rId20"/>
    <p:sldId id="298" r:id="rId2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2466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4660"/>
  </p:normalViewPr>
  <p:slideViewPr>
    <p:cSldViewPr>
      <p:cViewPr varScale="1">
        <p:scale>
          <a:sx n="83" d="100"/>
          <a:sy n="83" d="100"/>
        </p:scale>
        <p:origin x="151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9EF0D-7548-4BB8-844D-7BADE92A92AE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BAC97-B391-4E1D-9E14-BBE0BFBA33F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60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6145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098" name="Text Placeholder 614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altLang="zh-CN" smtClean="0">
              <a:ea typeface="SimSun" pitchFamily="2" charset="-122"/>
            </a:endParaRPr>
          </a:p>
        </p:txBody>
      </p:sp>
      <p:sp>
        <p:nvSpPr>
          <p:cNvPr id="4099" name="Slide Number Placeholder 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D64A379-028B-42F3-B319-B202E3C5CC8D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AC97-B391-4E1D-9E14-BBE0BFBA33FA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4468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BAC97-B391-4E1D-9E14-BBE0BFBA33FA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187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497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821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49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9379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613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317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60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40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70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6717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217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FB16-169C-4B45-8EFB-AA41B8E910AC}" type="datetimeFigureOut">
              <a:rPr lang="vi-VN" smtClean="0"/>
              <a:t>21/09/2022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F46B-DB84-483E-8098-9AED421CB2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565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8974" y="2557798"/>
            <a:ext cx="6002365" cy="26714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rtlCol="0">
            <a:prstTxWarp prst="textPlain">
              <a:avLst>
                <a:gd name="adj" fmla="val 46769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PHÂN TÍCH ĐỀ, LẬP DÀN Ý BÀI VĂN NGHỊ LUẬN</a:t>
            </a:r>
          </a:p>
          <a:p>
            <a:pPr algn="ctr"/>
            <a:endParaRPr lang="vi-VN" sz="20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1323791"/>
            <a:ext cx="3240361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Ngữ văn 11</a:t>
            </a:r>
            <a:endParaRPr lang="vi-VN" sz="4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098" descr="post-60-1080598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75" y="460736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75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1745"/>
          <p:cNvSpPr>
            <a:spLocks noGrp="1" noChangeArrowheads="1"/>
          </p:cNvSpPr>
          <p:nvPr>
            <p:ph type="title"/>
          </p:nvPr>
        </p:nvSpPr>
        <p:spPr>
          <a:xfrm>
            <a:off x="-30728" y="798347"/>
            <a:ext cx="9144000" cy="61442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altLang="zh-CN" sz="2800" b="1" dirty="0" err="1" smtClean="0">
                <a:solidFill>
                  <a:srgbClr val="0070C0"/>
                </a:solidFill>
                <a:ea typeface="SimSun" pitchFamily="2" charset="-122"/>
              </a:rPr>
              <a:t>Đề</a:t>
            </a:r>
            <a:r>
              <a:rPr lang="en-US" altLang="zh-CN" sz="2800" b="1" dirty="0" smtClean="0">
                <a:solidFill>
                  <a:srgbClr val="0070C0"/>
                </a:solidFill>
                <a:ea typeface="SimSun" pitchFamily="2" charset="-122"/>
              </a:rPr>
              <a:t> 4</a:t>
            </a:r>
          </a:p>
        </p:txBody>
      </p:sp>
      <p:sp>
        <p:nvSpPr>
          <p:cNvPr id="15362" name="Text Box 31747"/>
          <p:cNvSpPr txBox="1">
            <a:spLocks noChangeArrowheads="1"/>
          </p:cNvSpPr>
          <p:nvPr/>
        </p:nvSpPr>
        <p:spPr bwMode="auto">
          <a:xfrm>
            <a:off x="838200" y="1916832"/>
            <a:ext cx="3733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nghị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15363" name="Text Box 31748"/>
          <p:cNvSpPr txBox="1">
            <a:spLocks noChangeArrowheads="1"/>
          </p:cNvSpPr>
          <p:nvPr/>
        </p:nvSpPr>
        <p:spPr bwMode="auto">
          <a:xfrm>
            <a:off x="800100" y="2492896"/>
            <a:ext cx="4059932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nội</a:t>
            </a:r>
            <a:r>
              <a:rPr lang="en-US" altLang="zh-CN" sz="2400" dirty="0">
                <a:ea typeface="SimSun" pitchFamily="2" charset="-122"/>
              </a:rPr>
              <a:t> dung:</a:t>
            </a:r>
          </a:p>
        </p:txBody>
      </p:sp>
      <p:sp>
        <p:nvSpPr>
          <p:cNvPr id="15364" name="Text Box 31749"/>
          <p:cNvSpPr txBox="1">
            <a:spLocks noChangeArrowheads="1"/>
          </p:cNvSpPr>
          <p:nvPr/>
        </p:nvSpPr>
        <p:spPr bwMode="auto">
          <a:xfrm>
            <a:off x="845096" y="4581128"/>
            <a:ext cx="4953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phương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pháp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31751" name="Text Box 31750"/>
          <p:cNvSpPr txBox="1">
            <a:spLocks noChangeArrowheads="1"/>
          </p:cNvSpPr>
          <p:nvPr/>
        </p:nvSpPr>
        <p:spPr bwMode="auto">
          <a:xfrm>
            <a:off x="3563888" y="1973922"/>
            <a:ext cx="5184576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Tính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trung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thực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cử</a:t>
            </a:r>
            <a:endParaRPr lang="en-US" altLang="zh-CN" sz="2000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1752" name="Text Box 31751"/>
          <p:cNvSpPr txBox="1">
            <a:spLocks noChangeArrowheads="1"/>
          </p:cNvSpPr>
          <p:nvPr/>
        </p:nvSpPr>
        <p:spPr bwMode="auto">
          <a:xfrm>
            <a:off x="1115616" y="2963028"/>
            <a:ext cx="7779543" cy="147732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+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Nêu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ý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nghĩa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nội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dung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nói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Tổng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thống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: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ông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thiết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mong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muốn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con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mình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được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giáo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dục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tính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trung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thực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biết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nhìn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thẳng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vào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năng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lực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+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Bày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tỏ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quan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niệm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bản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thân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: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đồng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tình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hay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phản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đối</a:t>
            </a:r>
            <a:endParaRPr lang="en-US" altLang="zh-CN" sz="2000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31753" name="Text Box 31752"/>
          <p:cNvSpPr txBox="1">
            <a:spLocks noChangeArrowheads="1"/>
          </p:cNvSpPr>
          <p:nvPr/>
        </p:nvSpPr>
        <p:spPr bwMode="auto">
          <a:xfrm>
            <a:off x="1322783" y="5089887"/>
            <a:ext cx="757237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Kết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hợp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thao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tác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phân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tích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, so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sánh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bình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luận</a:t>
            </a:r>
            <a:endParaRPr lang="en-US" altLang="zh-CN" sz="2000" dirty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15368" name="Text Box 31753"/>
          <p:cNvSpPr txBox="1">
            <a:spLocks noChangeArrowheads="1"/>
          </p:cNvSpPr>
          <p:nvPr/>
        </p:nvSpPr>
        <p:spPr bwMode="auto">
          <a:xfrm>
            <a:off x="1284768" y="798347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ea typeface="SimSun" pitchFamily="2" charset="-122"/>
              </a:rPr>
              <a:t>Phân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tích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đề</a:t>
            </a:r>
            <a:endParaRPr lang="en-US" altLang="zh-CN" sz="2800" dirty="0">
              <a:ea typeface="SimSun" pitchFamily="2" charset="-122"/>
            </a:endParaRPr>
          </a:p>
        </p:txBody>
      </p:sp>
      <p:sp>
        <p:nvSpPr>
          <p:cNvPr id="15369" name="Text Box 31754"/>
          <p:cNvSpPr txBox="1">
            <a:spLocks noChangeArrowheads="1"/>
          </p:cNvSpPr>
          <p:nvPr/>
        </p:nvSpPr>
        <p:spPr bwMode="auto">
          <a:xfrm>
            <a:off x="865668" y="5638800"/>
            <a:ext cx="3276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tư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liệu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31756" name="Text Box 31755"/>
          <p:cNvSpPr txBox="1">
            <a:spLocks noChangeArrowheads="1"/>
          </p:cNvSpPr>
          <p:nvPr/>
        </p:nvSpPr>
        <p:spPr bwMode="auto">
          <a:xfrm>
            <a:off x="5694759" y="5695890"/>
            <a:ext cx="32004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đời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sống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xã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hội</a:t>
            </a:r>
            <a:endParaRPr lang="en-US" altLang="zh-CN" sz="2000" dirty="0">
              <a:solidFill>
                <a:srgbClr val="0070C0"/>
              </a:solidFill>
              <a:ea typeface="SimSun" pitchFamily="2" charset="-122"/>
            </a:endParaRPr>
          </a:p>
        </p:txBody>
      </p:sp>
      <p:pic>
        <p:nvPicPr>
          <p:cNvPr id="12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09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2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/>
      <p:bldP spid="31752" grpId="0" animBg="1"/>
      <p:bldP spid="31753" grpId="0" animBg="1"/>
      <p:bldP spid="317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Placeholder 11265"/>
          <p:cNvSpPr>
            <a:spLocks noGrp="1" noChangeArrowheads="1"/>
          </p:cNvSpPr>
          <p:nvPr>
            <p:ph idx="1"/>
          </p:nvPr>
        </p:nvSpPr>
        <p:spPr>
          <a:xfrm>
            <a:off x="0" y="-76200"/>
            <a:ext cx="91440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US" altLang="zh-CN" sz="900" smtClean="0">
              <a:solidFill>
                <a:srgbClr val="0000FF"/>
              </a:solidFill>
              <a:ea typeface="SimSun" pitchFamily="2" charset="-122"/>
            </a:endParaRPr>
          </a:p>
        </p:txBody>
      </p:sp>
      <p:sp>
        <p:nvSpPr>
          <p:cNvPr id="10242" name="Text Box 11266"/>
          <p:cNvSpPr txBox="1">
            <a:spLocks noChangeArrowheads="1"/>
          </p:cNvSpPr>
          <p:nvPr/>
        </p:nvSpPr>
        <p:spPr bwMode="auto">
          <a:xfrm>
            <a:off x="685800" y="31242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CN" sz="2400"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0243" name="Text Box 11267"/>
          <p:cNvSpPr txBox="1">
            <a:spLocks noChangeArrowheads="1"/>
          </p:cNvSpPr>
          <p:nvPr/>
        </p:nvSpPr>
        <p:spPr bwMode="auto">
          <a:xfrm>
            <a:off x="419100" y="408684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.VnTime" pitchFamily="34" charset="0"/>
                <a:ea typeface="SimSun" pitchFamily="2" charset="-122"/>
              </a:rPr>
              <a:t> </a:t>
            </a:r>
          </a:p>
        </p:txBody>
      </p:sp>
      <p:sp>
        <p:nvSpPr>
          <p:cNvPr id="10244" name="Straight Connector 11268"/>
          <p:cNvSpPr>
            <a:spLocks noChangeShapeType="1"/>
          </p:cNvSpPr>
          <p:nvPr/>
        </p:nvSpPr>
        <p:spPr bwMode="auto">
          <a:xfrm>
            <a:off x="0" y="914400"/>
            <a:ext cx="8964488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45" name="Straight Connector 11269"/>
          <p:cNvSpPr>
            <a:spLocks noChangeShapeType="1"/>
          </p:cNvSpPr>
          <p:nvPr/>
        </p:nvSpPr>
        <p:spPr bwMode="auto">
          <a:xfrm>
            <a:off x="0" y="1600200"/>
            <a:ext cx="8964488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46" name="Straight Connector 11270"/>
          <p:cNvSpPr>
            <a:spLocks noChangeShapeType="1"/>
          </p:cNvSpPr>
          <p:nvPr/>
        </p:nvSpPr>
        <p:spPr bwMode="auto">
          <a:xfrm flipH="1">
            <a:off x="892174" y="914400"/>
            <a:ext cx="22225" cy="539492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47" name="Straight Connector 11271"/>
          <p:cNvSpPr>
            <a:spLocks noChangeShapeType="1"/>
          </p:cNvSpPr>
          <p:nvPr/>
        </p:nvSpPr>
        <p:spPr bwMode="auto">
          <a:xfrm>
            <a:off x="3962400" y="914400"/>
            <a:ext cx="0" cy="539492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48" name="Straight Connector 11272"/>
          <p:cNvSpPr>
            <a:spLocks noChangeShapeType="1"/>
          </p:cNvSpPr>
          <p:nvPr/>
        </p:nvSpPr>
        <p:spPr bwMode="auto">
          <a:xfrm flipH="1" flipV="1">
            <a:off x="6127750" y="914400"/>
            <a:ext cx="444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9" name="Straight Connector 11273"/>
          <p:cNvSpPr>
            <a:spLocks noChangeShapeType="1"/>
          </p:cNvSpPr>
          <p:nvPr/>
        </p:nvSpPr>
        <p:spPr bwMode="auto">
          <a:xfrm>
            <a:off x="6096000" y="914400"/>
            <a:ext cx="0" cy="5352819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50" name="Text Box 11274"/>
          <p:cNvSpPr txBox="1">
            <a:spLocks noChangeArrowheads="1"/>
          </p:cNvSpPr>
          <p:nvPr/>
        </p:nvSpPr>
        <p:spPr bwMode="auto">
          <a:xfrm>
            <a:off x="76200" y="1035050"/>
            <a:ext cx="6858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dirty="0">
                <a:solidFill>
                  <a:srgbClr val="0000CC"/>
                </a:solidFill>
                <a:latin typeface=".VnTime" pitchFamily="34" charset="0"/>
                <a:ea typeface="SimSun" pitchFamily="2" charset="-122"/>
              </a:rPr>
              <a:t>ĐỀ</a:t>
            </a:r>
          </a:p>
        </p:txBody>
      </p:sp>
      <p:sp>
        <p:nvSpPr>
          <p:cNvPr id="10251" name="Text Box 11278"/>
          <p:cNvSpPr txBox="1">
            <a:spLocks noChangeArrowheads="1"/>
          </p:cNvSpPr>
          <p:nvPr/>
        </p:nvSpPr>
        <p:spPr bwMode="auto">
          <a:xfrm>
            <a:off x="0" y="18970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.VnTime" pitchFamily="34" charset="0"/>
                <a:ea typeface="SimSun" pitchFamily="2" charset="-122"/>
              </a:rPr>
              <a:t>ĐỀ 1</a:t>
            </a:r>
          </a:p>
        </p:txBody>
      </p:sp>
      <p:sp>
        <p:nvSpPr>
          <p:cNvPr id="10252" name="Text Box 11279"/>
          <p:cNvSpPr txBox="1">
            <a:spLocks noChangeArrowheads="1"/>
          </p:cNvSpPr>
          <p:nvPr/>
        </p:nvSpPr>
        <p:spPr bwMode="auto">
          <a:xfrm>
            <a:off x="1905000" y="3733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endParaRPr lang="en-US" altLang="zh-CN" sz="2400"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0253" name="Text Box 11280"/>
          <p:cNvSpPr txBox="1">
            <a:spLocks noChangeArrowheads="1"/>
          </p:cNvSpPr>
          <p:nvPr/>
        </p:nvSpPr>
        <p:spPr bwMode="auto">
          <a:xfrm>
            <a:off x="1066800" y="17526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zh-CN" sz="2400"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0254" name="Straight Connector 11284"/>
          <p:cNvSpPr>
            <a:spLocks noChangeShapeType="1"/>
          </p:cNvSpPr>
          <p:nvPr/>
        </p:nvSpPr>
        <p:spPr bwMode="auto">
          <a:xfrm>
            <a:off x="0" y="2780928"/>
            <a:ext cx="8964488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55" name="Text Box 11285"/>
          <p:cNvSpPr txBox="1">
            <a:spLocks noChangeArrowheads="1"/>
          </p:cNvSpPr>
          <p:nvPr/>
        </p:nvSpPr>
        <p:spPr bwMode="auto">
          <a:xfrm>
            <a:off x="0" y="3124200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rgbClr val="0000CC"/>
                </a:solidFill>
                <a:latin typeface=".VnTime" pitchFamily="34" charset="0"/>
                <a:ea typeface="SimSun" pitchFamily="2" charset="-122"/>
              </a:rPr>
              <a:t>ĐỀ 2</a:t>
            </a:r>
          </a:p>
        </p:txBody>
      </p:sp>
      <p:sp>
        <p:nvSpPr>
          <p:cNvPr id="11289" name="Text Box 11288"/>
          <p:cNvSpPr txBox="1">
            <a:spLocks noChangeArrowheads="1"/>
          </p:cNvSpPr>
          <p:nvPr/>
        </p:nvSpPr>
        <p:spPr bwMode="auto">
          <a:xfrm>
            <a:off x="6172200" y="2929557"/>
            <a:ext cx="2720280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 smtClean="0">
                <a:ea typeface="SimSun" pitchFamily="2" charset="-122"/>
              </a:rPr>
              <a:t>Đòi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hỏi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người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viết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phải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tự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triển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khai</a:t>
            </a:r>
            <a:r>
              <a:rPr lang="en-US" altLang="zh-CN" sz="2000" dirty="0" smtClean="0">
                <a:ea typeface="SimSun" pitchFamily="2" charset="-122"/>
              </a:rPr>
              <a:t> ( ĐỀ MỞ)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0257" name="Straight Connector 11289"/>
          <p:cNvSpPr>
            <a:spLocks noChangeShapeType="1"/>
          </p:cNvSpPr>
          <p:nvPr/>
        </p:nvSpPr>
        <p:spPr bwMode="auto">
          <a:xfrm>
            <a:off x="76200" y="4577395"/>
            <a:ext cx="8964488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58" name="Text Box 11290"/>
          <p:cNvSpPr txBox="1">
            <a:spLocks noChangeArrowheads="1"/>
          </p:cNvSpPr>
          <p:nvPr/>
        </p:nvSpPr>
        <p:spPr bwMode="auto">
          <a:xfrm>
            <a:off x="54100" y="4954230"/>
            <a:ext cx="739773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.VnTime" pitchFamily="34" charset="0"/>
                <a:ea typeface="SimSun" pitchFamily="2" charset="-122"/>
              </a:rPr>
              <a:t>ĐỀ 3</a:t>
            </a:r>
          </a:p>
        </p:txBody>
      </p:sp>
      <p:sp>
        <p:nvSpPr>
          <p:cNvPr id="10260" name="Straight Connector 11294"/>
          <p:cNvSpPr>
            <a:spLocks noChangeShapeType="1"/>
          </p:cNvSpPr>
          <p:nvPr/>
        </p:nvSpPr>
        <p:spPr bwMode="auto">
          <a:xfrm>
            <a:off x="-60208" y="6255814"/>
            <a:ext cx="9024695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0261" name="Text Box 11295"/>
          <p:cNvSpPr txBox="1">
            <a:spLocks noChangeArrowheads="1"/>
          </p:cNvSpPr>
          <p:nvPr/>
        </p:nvSpPr>
        <p:spPr bwMode="auto">
          <a:xfrm>
            <a:off x="6553200" y="1066800"/>
            <a:ext cx="2057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solidFill>
                  <a:srgbClr val="0000CC"/>
                </a:solidFill>
                <a:latin typeface=".VnArial" pitchFamily="34" charset="0"/>
                <a:ea typeface="SimSun" pitchFamily="2" charset="-122"/>
              </a:rPr>
              <a:t>Loại</a:t>
            </a:r>
            <a:r>
              <a:rPr lang="en-US" altLang="zh-CN" sz="2400" dirty="0">
                <a:solidFill>
                  <a:srgbClr val="0000CC"/>
                </a:solidFill>
                <a:latin typeface=".VnArial" pitchFamily="34" charset="0"/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latin typeface=".VnArial" pitchFamily="34" charset="0"/>
                <a:ea typeface="SimSun" pitchFamily="2" charset="-122"/>
              </a:rPr>
              <a:t>đề</a:t>
            </a:r>
            <a:endParaRPr lang="en-US" altLang="zh-CN" sz="2400" dirty="0">
              <a:solidFill>
                <a:srgbClr val="0000CC"/>
              </a:solidFill>
              <a:latin typeface=".VnArial" pitchFamily="34" charset="0"/>
              <a:ea typeface="SimSun" pitchFamily="2" charset="-122"/>
            </a:endParaRPr>
          </a:p>
        </p:txBody>
      </p:sp>
      <p:sp>
        <p:nvSpPr>
          <p:cNvPr id="11297" name="Text Box 11296"/>
          <p:cNvSpPr txBox="1">
            <a:spLocks noChangeArrowheads="1"/>
          </p:cNvSpPr>
          <p:nvPr/>
        </p:nvSpPr>
        <p:spPr bwMode="auto">
          <a:xfrm>
            <a:off x="6373689" y="1817014"/>
            <a:ext cx="2438399" cy="8617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Đề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có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định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hướng</a:t>
            </a:r>
            <a:endParaRPr lang="en-US" altLang="zh-CN" sz="2000" dirty="0" smtClean="0">
              <a:ea typeface="SimSun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ea typeface="SimSun" pitchFamily="2" charset="-122"/>
              </a:rPr>
              <a:t>ĐỀ ĐÓNG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299" name="Text Box 11298"/>
          <p:cNvSpPr txBox="1">
            <a:spLocks noChangeArrowheads="1"/>
          </p:cNvSpPr>
          <p:nvPr/>
        </p:nvSpPr>
        <p:spPr bwMode="auto">
          <a:xfrm>
            <a:off x="892174" y="1775835"/>
            <a:ext cx="2994028" cy="8540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Chuẩn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bị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hành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trang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vào</a:t>
            </a:r>
            <a:endParaRPr lang="en-US" altLang="zh-CN" sz="2000" dirty="0">
              <a:ea typeface="SimSun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thế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kỉ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mới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300" name="Text Box 11299"/>
          <p:cNvSpPr txBox="1">
            <a:spLocks noChangeArrowheads="1"/>
          </p:cNvSpPr>
          <p:nvPr/>
        </p:nvSpPr>
        <p:spPr bwMode="auto">
          <a:xfrm>
            <a:off x="990599" y="3200400"/>
            <a:ext cx="2357265" cy="8617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Tâm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sự</a:t>
            </a:r>
            <a:r>
              <a:rPr lang="en-US" altLang="zh-CN" sz="2000" dirty="0">
                <a:ea typeface="SimSun" pitchFamily="2" charset="-122"/>
              </a:rPr>
              <a:t> </a:t>
            </a:r>
            <a:endParaRPr lang="en-US" altLang="zh-CN" sz="2000" dirty="0" smtClean="0">
              <a:ea typeface="SimSun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2000" dirty="0" err="1" smtClean="0">
                <a:ea typeface="SimSun" pitchFamily="2" charset="-122"/>
              </a:rPr>
              <a:t>Hồ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Xuân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Hương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301" name="Text Box 11300"/>
          <p:cNvSpPr txBox="1">
            <a:spLocks noChangeArrowheads="1"/>
          </p:cNvSpPr>
          <p:nvPr/>
        </p:nvSpPr>
        <p:spPr bwMode="auto">
          <a:xfrm>
            <a:off x="1123634" y="4849004"/>
            <a:ext cx="2617661" cy="116955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Cảnh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, </a:t>
            </a:r>
            <a:r>
              <a:rPr lang="en-US" altLang="zh-CN" sz="2000" dirty="0" err="1">
                <a:ea typeface="SimSun" pitchFamily="2" charset="-122"/>
              </a:rPr>
              <a:t>tình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,</a:t>
            </a:r>
          </a:p>
          <a:p>
            <a:pPr algn="ctr"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thành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công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nghệ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thuật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302" name="Text Box 11301"/>
          <p:cNvSpPr txBox="1">
            <a:spLocks noChangeArrowheads="1"/>
          </p:cNvSpPr>
          <p:nvPr/>
        </p:nvSpPr>
        <p:spPr bwMode="auto">
          <a:xfrm>
            <a:off x="4154096" y="1833759"/>
            <a:ext cx="1786082" cy="8617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Nghị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luận</a:t>
            </a:r>
            <a:r>
              <a:rPr lang="en-US" altLang="zh-CN" sz="2000" dirty="0">
                <a:ea typeface="SimSun" pitchFamily="2" charset="-122"/>
              </a:rPr>
              <a:t> </a:t>
            </a:r>
            <a:endParaRPr lang="en-US" altLang="zh-CN" sz="2000" dirty="0" smtClean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 err="1" smtClean="0">
                <a:ea typeface="SimSun" pitchFamily="2" charset="-122"/>
              </a:rPr>
              <a:t>xã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hội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303" name="Text Box 11302"/>
          <p:cNvSpPr txBox="1">
            <a:spLocks noChangeArrowheads="1"/>
          </p:cNvSpPr>
          <p:nvPr/>
        </p:nvSpPr>
        <p:spPr bwMode="auto">
          <a:xfrm>
            <a:off x="4200277" y="3183709"/>
            <a:ext cx="1693719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Nghị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luận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văn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học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1304" name="Text Box 11303"/>
          <p:cNvSpPr txBox="1">
            <a:spLocks noChangeArrowheads="1"/>
          </p:cNvSpPr>
          <p:nvPr/>
        </p:nvSpPr>
        <p:spPr bwMode="auto">
          <a:xfrm>
            <a:off x="4182618" y="4975266"/>
            <a:ext cx="1751443" cy="86177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Nghị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luận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endParaRPr lang="en-US" altLang="zh-CN" sz="2000" dirty="0" smtClean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 err="1" smtClean="0">
                <a:ea typeface="SimSun" pitchFamily="2" charset="-122"/>
              </a:rPr>
              <a:t>văn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học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10269" name="Text Box 11304"/>
          <p:cNvSpPr txBox="1">
            <a:spLocks noChangeArrowheads="1"/>
          </p:cNvSpPr>
          <p:nvPr/>
        </p:nvSpPr>
        <p:spPr bwMode="auto">
          <a:xfrm>
            <a:off x="990600" y="1066800"/>
            <a:ext cx="28194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Vấn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đề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nghị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luận</a:t>
            </a:r>
            <a:endParaRPr lang="en-US" altLang="zh-CN" sz="2400" dirty="0">
              <a:solidFill>
                <a:srgbClr val="0000CC"/>
              </a:solidFill>
              <a:ea typeface="SimSun" pitchFamily="2" charset="-122"/>
            </a:endParaRPr>
          </a:p>
        </p:txBody>
      </p:sp>
      <p:sp>
        <p:nvSpPr>
          <p:cNvPr id="10270" name="Text Box 11305"/>
          <p:cNvSpPr txBox="1">
            <a:spLocks noChangeArrowheads="1"/>
          </p:cNvSpPr>
          <p:nvPr/>
        </p:nvSpPr>
        <p:spPr bwMode="auto">
          <a:xfrm>
            <a:off x="4267200" y="1066800"/>
            <a:ext cx="1143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Thể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loại</a:t>
            </a:r>
            <a:endParaRPr lang="en-US" altLang="zh-CN" sz="2000" dirty="0">
              <a:solidFill>
                <a:srgbClr val="0000CC"/>
              </a:solidFill>
              <a:ea typeface="SimSun" pitchFamily="2" charset="-122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0" y="6267219"/>
            <a:ext cx="8964488" cy="4210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964488" y="952500"/>
            <a:ext cx="0" cy="53568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244" idx="0"/>
          </p:cNvCxnSpPr>
          <p:nvPr/>
        </p:nvCxnSpPr>
        <p:spPr>
          <a:xfrm>
            <a:off x="0" y="914400"/>
            <a:ext cx="0" cy="53528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1288"/>
          <p:cNvSpPr txBox="1">
            <a:spLocks noChangeArrowheads="1"/>
          </p:cNvSpPr>
          <p:nvPr/>
        </p:nvSpPr>
        <p:spPr bwMode="auto">
          <a:xfrm>
            <a:off x="6172200" y="4898322"/>
            <a:ext cx="2572071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 dirty="0" err="1" smtClean="0">
                <a:ea typeface="SimSun" pitchFamily="2" charset="-122"/>
              </a:rPr>
              <a:t>Đòi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hỏi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người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viết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phải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tự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triển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khai</a:t>
            </a:r>
            <a:r>
              <a:rPr lang="en-US" altLang="zh-CN" sz="2000" dirty="0" smtClean="0">
                <a:ea typeface="SimSun" pitchFamily="2" charset="-122"/>
              </a:rPr>
              <a:t> ( </a:t>
            </a:r>
            <a:r>
              <a:rPr lang="en-US" altLang="zh-CN" sz="2000" dirty="0" err="1" smtClean="0">
                <a:ea typeface="SimSun" pitchFamily="2" charset="-122"/>
              </a:rPr>
              <a:t>Đề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mở</a:t>
            </a:r>
            <a:r>
              <a:rPr lang="en-US" altLang="zh-CN" sz="2000" dirty="0" smtClean="0">
                <a:ea typeface="SimSun" pitchFamily="2" charset="-122"/>
              </a:rPr>
              <a:t>)</a:t>
            </a:r>
            <a:endParaRPr lang="en-US" altLang="zh-CN" sz="2000" dirty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162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97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404664"/>
            <a:ext cx="648072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vi-VN" dirty="0"/>
          </a:p>
          <a:p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251520" y="1772816"/>
            <a:ext cx="8424936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i="1" dirty="0">
                <a:solidFill>
                  <a:srgbClr val="002060"/>
                </a:solidFill>
              </a:rPr>
              <a:t>Phân tích đề </a:t>
            </a:r>
            <a:r>
              <a:rPr lang="vi-VN" sz="2800" dirty="0">
                <a:solidFill>
                  <a:srgbClr val="002060"/>
                </a:solidFill>
              </a:rPr>
              <a:t>là chỉ ra những yêu cầu về nội dung, thao tác lập luận và phạm vi dẫn chứng của đề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79512" y="404664"/>
            <a:ext cx="2952328" cy="122413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Kết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luận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:</a:t>
            </a:r>
            <a:endParaRPr lang="vi-VN" sz="2800" b="1" dirty="0">
              <a:solidFill>
                <a:srgbClr val="FF0000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4104" y="3429000"/>
            <a:ext cx="8598303" cy="2246769"/>
          </a:xfrm>
          <a:prstGeom prst="rect">
            <a:avLst/>
          </a:prstGeom>
          <a:solidFill>
            <a:schemeClr val="bg1"/>
          </a:solidFill>
          <a:ln w="3175">
            <a:noFill/>
            <a:prstDash val="solid"/>
          </a:ln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2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đóng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sẵn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);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triển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bước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nhớ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24)</a:t>
            </a:r>
          </a:p>
        </p:txBody>
      </p:sp>
      <p:pic>
        <p:nvPicPr>
          <p:cNvPr id="7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014" y="-1050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05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491" y="3055998"/>
            <a:ext cx="8363272" cy="3168351"/>
          </a:xfrm>
          <a:solidFill>
            <a:schemeClr val="bg1"/>
          </a:solidFill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điểm</a:t>
            </a:r>
            <a:endParaRPr lang="vi-VN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Xác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cứ</a:t>
            </a:r>
            <a:endParaRPr lang="vi-VN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Sắp</a:t>
            </a:r>
            <a:r>
              <a:rPr lang="en-US" dirty="0"/>
              <a:t> </a:t>
            </a:r>
            <a:r>
              <a:rPr lang="en-US" dirty="0" err="1"/>
              <a:t>xếp</a:t>
            </a:r>
            <a:r>
              <a:rPr lang="en-US" dirty="0"/>
              <a:t>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, </a:t>
            </a:r>
            <a:r>
              <a:rPr lang="en-US" dirty="0" err="1"/>
              <a:t>luận</a:t>
            </a:r>
            <a:r>
              <a:rPr lang="en-US" dirty="0"/>
              <a:t> </a:t>
            </a:r>
            <a:r>
              <a:rPr lang="en-US" dirty="0" err="1"/>
              <a:t>cứ</a:t>
            </a:r>
            <a:endParaRPr lang="vi-VN" dirty="0"/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dàn</a:t>
            </a:r>
            <a:r>
              <a:rPr lang="en-US" dirty="0"/>
              <a:t> ý </a:t>
            </a:r>
            <a:r>
              <a:rPr lang="en-US" dirty="0" err="1"/>
              <a:t>mạch</a:t>
            </a:r>
            <a:r>
              <a:rPr lang="en-US" dirty="0"/>
              <a:t> </a:t>
            </a:r>
            <a:r>
              <a:rPr lang="en-US" dirty="0" err="1"/>
              <a:t>lạc</a:t>
            </a:r>
            <a:r>
              <a:rPr lang="en-US" dirty="0"/>
              <a:t>,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kí</a:t>
            </a:r>
            <a:r>
              <a:rPr lang="en-US" dirty="0"/>
              <a:t> </a:t>
            </a:r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,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: I, II, III,… ;1, 2, 3,… ;a, b, c,…</a:t>
            </a:r>
            <a:endParaRPr lang="vi-VN" dirty="0"/>
          </a:p>
          <a:p>
            <a:pPr>
              <a:buFont typeface="Wingdings" pitchFamily="2" charset="2"/>
              <a:buChar char="Ø"/>
            </a:pPr>
            <a:endParaRPr lang="vi-VN" dirty="0"/>
          </a:p>
        </p:txBody>
      </p:sp>
      <p:sp>
        <p:nvSpPr>
          <p:cNvPr id="4" name="Title 13313"/>
          <p:cNvSpPr txBox="1">
            <a:spLocks/>
          </p:cNvSpPr>
          <p:nvPr/>
        </p:nvSpPr>
        <p:spPr>
          <a:xfrm>
            <a:off x="457200" y="260648"/>
            <a:ext cx="8229600" cy="6858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II.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Lập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dàn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ý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văn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nghị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zh-CN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luận</a:t>
            </a:r>
            <a:endParaRPr lang="en-US" altLang="zh-CN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60" y="31087"/>
            <a:ext cx="938671" cy="135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xplosion 2 6"/>
          <p:cNvSpPr/>
          <p:nvPr/>
        </p:nvSpPr>
        <p:spPr>
          <a:xfrm>
            <a:off x="1403648" y="476672"/>
            <a:ext cx="7632848" cy="266429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>
                <a:solidFill>
                  <a:srgbClr val="002060"/>
                </a:solidFill>
              </a:rPr>
              <a:t>Có mấy thao tác lập dàn ý? Đó là những thao tác nào?</a:t>
            </a:r>
          </a:p>
        </p:txBody>
      </p:sp>
    </p:spTree>
    <p:extLst>
      <p:ext uri="{BB962C8B-B14F-4D97-AF65-F5344CB8AC3E}">
        <p14:creationId xmlns:p14="http://schemas.microsoft.com/office/powerpoint/2010/main" val="421190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3314"/>
          <p:cNvSpPr/>
          <p:nvPr/>
        </p:nvSpPr>
        <p:spPr>
          <a:xfrm>
            <a:off x="2762250" y="1219200"/>
            <a:ext cx="3581400" cy="609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LUẬN ĐỀ</a:t>
            </a:r>
          </a:p>
        </p:txBody>
      </p:sp>
      <p:grpSp>
        <p:nvGrpSpPr>
          <p:cNvPr id="13316" name="Group 13315"/>
          <p:cNvGrpSpPr>
            <a:grpSpLocks/>
          </p:cNvGrpSpPr>
          <p:nvPr/>
        </p:nvGrpSpPr>
        <p:grpSpPr bwMode="auto">
          <a:xfrm>
            <a:off x="685800" y="3276600"/>
            <a:ext cx="8324850" cy="2667000"/>
            <a:chOff x="432" y="2064"/>
            <a:chExt cx="5244" cy="1680"/>
          </a:xfrm>
        </p:grpSpPr>
        <p:grpSp>
          <p:nvGrpSpPr>
            <p:cNvPr id="11268" name="Group 13316"/>
            <p:cNvGrpSpPr>
              <a:grpSpLocks/>
            </p:cNvGrpSpPr>
            <p:nvPr/>
          </p:nvGrpSpPr>
          <p:grpSpPr bwMode="auto">
            <a:xfrm>
              <a:off x="432" y="2064"/>
              <a:ext cx="1392" cy="1680"/>
              <a:chOff x="432" y="2064"/>
              <a:chExt cx="1392" cy="1680"/>
            </a:xfrm>
          </p:grpSpPr>
          <p:sp>
            <p:nvSpPr>
              <p:cNvPr id="11269" name="Rectangle 13317"/>
              <p:cNvSpPr>
                <a:spLocks noChangeArrowheads="1"/>
              </p:cNvSpPr>
              <p:nvPr/>
            </p:nvSpPr>
            <p:spPr bwMode="auto">
              <a:xfrm>
                <a:off x="576" y="2256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1</a:t>
                </a:r>
              </a:p>
            </p:txBody>
          </p:sp>
          <p:sp>
            <p:nvSpPr>
              <p:cNvPr id="11270" name="Rectangle 13318"/>
              <p:cNvSpPr>
                <a:spLocks noChangeArrowheads="1"/>
              </p:cNvSpPr>
              <p:nvPr/>
            </p:nvSpPr>
            <p:spPr bwMode="auto">
              <a:xfrm>
                <a:off x="576" y="2808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2</a:t>
                </a:r>
              </a:p>
            </p:txBody>
          </p:sp>
          <p:sp>
            <p:nvSpPr>
              <p:cNvPr id="11271" name="Rectangle 13319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3</a:t>
                </a:r>
                <a:endParaRPr lang="en-US" altLang="zh-CN" sz="2000" i="1">
                  <a:solidFill>
                    <a:srgbClr val="0000CC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72" name="Straight Connector 13320"/>
              <p:cNvSpPr>
                <a:spLocks noChangeShapeType="1"/>
              </p:cNvSpPr>
              <p:nvPr/>
            </p:nvSpPr>
            <p:spPr bwMode="auto">
              <a:xfrm>
                <a:off x="432" y="2064"/>
                <a:ext cx="0" cy="15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73" name="Straight Connector 13321"/>
              <p:cNvSpPr>
                <a:spLocks noChangeShapeType="1"/>
              </p:cNvSpPr>
              <p:nvPr/>
            </p:nvSpPr>
            <p:spPr bwMode="auto">
              <a:xfrm>
                <a:off x="43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74" name="Straight Connector 13322"/>
              <p:cNvSpPr>
                <a:spLocks noChangeShapeType="1"/>
              </p:cNvSpPr>
              <p:nvPr/>
            </p:nvSpPr>
            <p:spPr bwMode="auto">
              <a:xfrm>
                <a:off x="43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75" name="Straight Connector 13323"/>
              <p:cNvSpPr>
                <a:spLocks noChangeShapeType="1"/>
              </p:cNvSpPr>
              <p:nvPr/>
            </p:nvSpPr>
            <p:spPr bwMode="auto">
              <a:xfrm>
                <a:off x="432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1278" name="Group 13326"/>
            <p:cNvGrpSpPr>
              <a:grpSpLocks/>
            </p:cNvGrpSpPr>
            <p:nvPr/>
          </p:nvGrpSpPr>
          <p:grpSpPr bwMode="auto">
            <a:xfrm>
              <a:off x="2352" y="2064"/>
              <a:ext cx="1392" cy="1680"/>
              <a:chOff x="2352" y="2064"/>
              <a:chExt cx="1392" cy="1680"/>
            </a:xfrm>
          </p:grpSpPr>
          <p:sp>
            <p:nvSpPr>
              <p:cNvPr id="11279" name="Rectangle 13327"/>
              <p:cNvSpPr>
                <a:spLocks noChangeArrowheads="1"/>
              </p:cNvSpPr>
              <p:nvPr/>
            </p:nvSpPr>
            <p:spPr bwMode="auto">
              <a:xfrm>
                <a:off x="2496" y="2256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1</a:t>
                </a:r>
              </a:p>
            </p:txBody>
          </p:sp>
          <p:sp>
            <p:nvSpPr>
              <p:cNvPr id="11280" name="Rectangle 13328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2</a:t>
                </a:r>
              </a:p>
            </p:txBody>
          </p:sp>
          <p:sp>
            <p:nvSpPr>
              <p:cNvPr id="11281" name="Rectangle 13329"/>
              <p:cNvSpPr>
                <a:spLocks noChangeArrowheads="1"/>
              </p:cNvSpPr>
              <p:nvPr/>
            </p:nvSpPr>
            <p:spPr bwMode="auto">
              <a:xfrm>
                <a:off x="2496" y="3408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3</a:t>
                </a:r>
                <a:endParaRPr lang="en-US" altLang="zh-CN" sz="2000" i="1">
                  <a:solidFill>
                    <a:srgbClr val="0000CC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82" name="Straight Connector 13330"/>
              <p:cNvSpPr>
                <a:spLocks noChangeShapeType="1"/>
              </p:cNvSpPr>
              <p:nvPr/>
            </p:nvSpPr>
            <p:spPr bwMode="auto">
              <a:xfrm>
                <a:off x="2352" y="2064"/>
                <a:ext cx="0" cy="15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83" name="Straight Connector 13331"/>
              <p:cNvSpPr>
                <a:spLocks noChangeShapeType="1"/>
              </p:cNvSpPr>
              <p:nvPr/>
            </p:nvSpPr>
            <p:spPr bwMode="auto">
              <a:xfrm>
                <a:off x="2352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84" name="Straight Connector 13332"/>
              <p:cNvSpPr>
                <a:spLocks noChangeShapeType="1"/>
              </p:cNvSpPr>
              <p:nvPr/>
            </p:nvSpPr>
            <p:spPr bwMode="auto">
              <a:xfrm>
                <a:off x="2352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85" name="Straight Connector 13333"/>
              <p:cNvSpPr>
                <a:spLocks noChangeShapeType="1"/>
              </p:cNvSpPr>
              <p:nvPr/>
            </p:nvSpPr>
            <p:spPr bwMode="auto">
              <a:xfrm>
                <a:off x="2352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1288" name="Group 13336"/>
            <p:cNvGrpSpPr>
              <a:grpSpLocks/>
            </p:cNvGrpSpPr>
            <p:nvPr/>
          </p:nvGrpSpPr>
          <p:grpSpPr bwMode="auto">
            <a:xfrm>
              <a:off x="4284" y="2064"/>
              <a:ext cx="1392" cy="1680"/>
              <a:chOff x="4284" y="2064"/>
              <a:chExt cx="1392" cy="1680"/>
            </a:xfrm>
          </p:grpSpPr>
          <p:sp>
            <p:nvSpPr>
              <p:cNvPr id="11289" name="Rectangle 13337"/>
              <p:cNvSpPr>
                <a:spLocks noChangeArrowheads="1"/>
              </p:cNvSpPr>
              <p:nvPr/>
            </p:nvSpPr>
            <p:spPr bwMode="auto">
              <a:xfrm>
                <a:off x="4428" y="2256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1</a:t>
                </a:r>
              </a:p>
            </p:txBody>
          </p:sp>
          <p:sp>
            <p:nvSpPr>
              <p:cNvPr id="11290" name="Rectangle 13338"/>
              <p:cNvSpPr>
                <a:spLocks noChangeArrowheads="1"/>
              </p:cNvSpPr>
              <p:nvPr/>
            </p:nvSpPr>
            <p:spPr bwMode="auto">
              <a:xfrm>
                <a:off x="4428" y="2832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2</a:t>
                </a:r>
              </a:p>
            </p:txBody>
          </p:sp>
          <p:sp>
            <p:nvSpPr>
              <p:cNvPr id="11291" name="Rectangle 13339"/>
              <p:cNvSpPr>
                <a:spLocks noChangeArrowheads="1"/>
              </p:cNvSpPr>
              <p:nvPr/>
            </p:nvSpPr>
            <p:spPr bwMode="auto">
              <a:xfrm>
                <a:off x="4428" y="3408"/>
                <a:ext cx="1248" cy="336"/>
              </a:xfrm>
              <a:prstGeom prst="rect">
                <a:avLst/>
              </a:prstGeom>
              <a:solidFill>
                <a:srgbClr val="B1D3F5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CỨ 3</a:t>
                </a:r>
                <a:endParaRPr lang="en-US" altLang="zh-CN" sz="2000" i="1">
                  <a:solidFill>
                    <a:srgbClr val="0000CC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92" name="Straight Connector 13340"/>
              <p:cNvSpPr>
                <a:spLocks noChangeShapeType="1"/>
              </p:cNvSpPr>
              <p:nvPr/>
            </p:nvSpPr>
            <p:spPr bwMode="auto">
              <a:xfrm>
                <a:off x="4284" y="2064"/>
                <a:ext cx="0" cy="153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93" name="Straight Connector 13341"/>
              <p:cNvSpPr>
                <a:spLocks noChangeShapeType="1"/>
              </p:cNvSpPr>
              <p:nvPr/>
            </p:nvSpPr>
            <p:spPr bwMode="auto">
              <a:xfrm>
                <a:off x="4320" y="36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94" name="Straight Connector 13342"/>
              <p:cNvSpPr>
                <a:spLocks noChangeShapeType="1"/>
              </p:cNvSpPr>
              <p:nvPr/>
            </p:nvSpPr>
            <p:spPr bwMode="auto">
              <a:xfrm>
                <a:off x="4284" y="2976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95" name="Straight Connector 13343"/>
              <p:cNvSpPr>
                <a:spLocks noChangeShapeType="1"/>
              </p:cNvSpPr>
              <p:nvPr/>
            </p:nvSpPr>
            <p:spPr bwMode="auto">
              <a:xfrm>
                <a:off x="4284" y="240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3347" name="Group 13346"/>
          <p:cNvGrpSpPr>
            <a:grpSpLocks/>
          </p:cNvGrpSpPr>
          <p:nvPr/>
        </p:nvGrpSpPr>
        <p:grpSpPr bwMode="auto">
          <a:xfrm>
            <a:off x="438150" y="1820863"/>
            <a:ext cx="8248650" cy="1447800"/>
            <a:chOff x="276" y="1152"/>
            <a:chExt cx="5196" cy="912"/>
          </a:xfrm>
        </p:grpSpPr>
        <p:sp>
          <p:nvSpPr>
            <p:cNvPr id="11299" name="Straight Connector 13347"/>
            <p:cNvSpPr>
              <a:spLocks noChangeShapeType="1"/>
            </p:cNvSpPr>
            <p:nvPr/>
          </p:nvSpPr>
          <p:spPr bwMode="auto">
            <a:xfrm>
              <a:off x="912" y="1392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300" name="Group 13348"/>
            <p:cNvGrpSpPr>
              <a:grpSpLocks/>
            </p:cNvGrpSpPr>
            <p:nvPr/>
          </p:nvGrpSpPr>
          <p:grpSpPr bwMode="auto">
            <a:xfrm>
              <a:off x="276" y="1152"/>
              <a:ext cx="5196" cy="912"/>
              <a:chOff x="276" y="1152"/>
              <a:chExt cx="5196" cy="912"/>
            </a:xfrm>
          </p:grpSpPr>
          <p:sp>
            <p:nvSpPr>
              <p:cNvPr id="11301" name="Straight Connector 13349"/>
              <p:cNvSpPr>
                <a:spLocks noChangeShapeType="1"/>
              </p:cNvSpPr>
              <p:nvPr/>
            </p:nvSpPr>
            <p:spPr bwMode="auto">
              <a:xfrm>
                <a:off x="2880" y="115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2" name="Straight Connector 13350"/>
              <p:cNvSpPr>
                <a:spLocks noChangeShapeType="1"/>
              </p:cNvSpPr>
              <p:nvPr/>
            </p:nvSpPr>
            <p:spPr bwMode="auto">
              <a:xfrm>
                <a:off x="900" y="1392"/>
                <a:ext cx="393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3" name="Straight Connector 13351"/>
              <p:cNvSpPr>
                <a:spLocks noChangeShapeType="1"/>
              </p:cNvSpPr>
              <p:nvPr/>
            </p:nvSpPr>
            <p:spPr bwMode="auto">
              <a:xfrm>
                <a:off x="4848" y="139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4" name="Straight Connector 13352"/>
              <p:cNvSpPr>
                <a:spLocks noChangeShapeType="1"/>
              </p:cNvSpPr>
              <p:nvPr/>
            </p:nvSpPr>
            <p:spPr bwMode="auto">
              <a:xfrm>
                <a:off x="2880" y="1392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5" name="Rectangle 13353"/>
              <p:cNvSpPr>
                <a:spLocks noChangeArrowheads="1"/>
              </p:cNvSpPr>
              <p:nvPr/>
            </p:nvSpPr>
            <p:spPr bwMode="auto">
              <a:xfrm>
                <a:off x="276" y="1632"/>
                <a:ext cx="1296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FF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ĐIỂM 1</a:t>
                </a:r>
              </a:p>
            </p:txBody>
          </p:sp>
          <p:sp>
            <p:nvSpPr>
              <p:cNvPr id="11306" name="Rectangle 13354"/>
              <p:cNvSpPr>
                <a:spLocks noChangeArrowheads="1"/>
              </p:cNvSpPr>
              <p:nvPr/>
            </p:nvSpPr>
            <p:spPr bwMode="auto">
              <a:xfrm>
                <a:off x="4176" y="1632"/>
                <a:ext cx="1296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LUẬN ĐIỂM 3</a:t>
                </a:r>
                <a:r>
                  <a:rPr lang="en-US" altLang="zh-CN" sz="28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US" altLang="zh-CN" sz="2800" i="1">
                  <a:solidFill>
                    <a:srgbClr val="0000CC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7" name="Rectangle 13355"/>
              <p:cNvSpPr>
                <a:spLocks noChangeArrowheads="1"/>
              </p:cNvSpPr>
              <p:nvPr/>
            </p:nvSpPr>
            <p:spPr bwMode="auto">
              <a:xfrm>
                <a:off x="2220" y="1632"/>
                <a:ext cx="1296" cy="43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</a:t>
                </a:r>
                <a:r>
                  <a:rPr lang="en-US" altLang="zh-CN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UẬN ĐIỂM</a:t>
                </a:r>
                <a:r>
                  <a:rPr lang="en-US" altLang="zh-CN" sz="2000">
                    <a:solidFill>
                      <a:srgbClr val="0000CC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2</a:t>
                </a:r>
              </a:p>
            </p:txBody>
          </p:sp>
          <p:sp>
            <p:nvSpPr>
              <p:cNvPr id="11308" name="Straight Connector 13356"/>
              <p:cNvSpPr>
                <a:spLocks noChangeShapeType="1"/>
              </p:cNvSpPr>
              <p:nvPr/>
            </p:nvSpPr>
            <p:spPr bwMode="auto">
              <a:xfrm>
                <a:off x="1584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09" name="Straight Connector 13357"/>
              <p:cNvSpPr>
                <a:spLocks noChangeShapeType="1"/>
              </p:cNvSpPr>
              <p:nvPr/>
            </p:nvSpPr>
            <p:spPr bwMode="auto">
              <a:xfrm>
                <a:off x="3540" y="1872"/>
                <a:ext cx="62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vi-VN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pic>
        <p:nvPicPr>
          <p:cNvPr id="47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014" y="-10505"/>
            <a:ext cx="938671" cy="135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03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433"/>
          <p:cNvSpPr/>
          <p:nvPr/>
        </p:nvSpPr>
        <p:spPr>
          <a:xfrm>
            <a:off x="1000125" y="425450"/>
            <a:ext cx="7143750" cy="830263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3399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0" tIns="0" rIns="0" bIns="0" anchor="ctr"/>
          <a:lstStyle/>
          <a:p>
            <a:pPr algn="ctr"/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CHUẨN BỊ HÀNH TRANG VÀO THẾ KỈ MỚI</a:t>
            </a:r>
            <a:endParaRPr lang="en-US" altLang="zh-CN" sz="28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8435" name="Rectangle 18434"/>
          <p:cNvSpPr/>
          <p:nvPr/>
        </p:nvSpPr>
        <p:spPr>
          <a:xfrm>
            <a:off x="3699535" y="0"/>
            <a:ext cx="1905000" cy="425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/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LUẬN ĐỀ</a:t>
            </a:r>
          </a:p>
        </p:txBody>
      </p:sp>
      <p:sp>
        <p:nvSpPr>
          <p:cNvPr id="18436" name="Rectangle 18435"/>
          <p:cNvSpPr>
            <a:spLocks noChangeArrowheads="1"/>
          </p:cNvSpPr>
          <p:nvPr/>
        </p:nvSpPr>
        <p:spPr bwMode="auto">
          <a:xfrm>
            <a:off x="647700" y="3817179"/>
            <a:ext cx="2362200" cy="914400"/>
          </a:xfrm>
          <a:prstGeom prst="rect">
            <a:avLst/>
          </a:prstGeom>
          <a:solidFill>
            <a:srgbClr val="E5F0F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>
              <a:solidFill>
                <a:srgbClr val="0000CC"/>
              </a:solidFill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8437" name="Rectangle 18436"/>
          <p:cNvSpPr>
            <a:spLocks noChangeArrowheads="1"/>
          </p:cNvSpPr>
          <p:nvPr/>
        </p:nvSpPr>
        <p:spPr bwMode="auto">
          <a:xfrm>
            <a:off x="647700" y="4920710"/>
            <a:ext cx="23622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>
              <a:solidFill>
                <a:srgbClr val="0000CC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18438" name="Straight Connector 18437"/>
          <p:cNvSpPr>
            <a:spLocks noChangeShapeType="1"/>
          </p:cNvSpPr>
          <p:nvPr/>
        </p:nvSpPr>
        <p:spPr bwMode="auto">
          <a:xfrm>
            <a:off x="381000" y="5334000"/>
            <a:ext cx="228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8439" name="Straight Connector 18438"/>
          <p:cNvSpPr>
            <a:spLocks noChangeShapeType="1"/>
          </p:cNvSpPr>
          <p:nvPr/>
        </p:nvSpPr>
        <p:spPr bwMode="auto">
          <a:xfrm>
            <a:off x="381000" y="4267200"/>
            <a:ext cx="228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8440" name="Rectangle 18439"/>
          <p:cNvSpPr/>
          <p:nvPr/>
        </p:nvSpPr>
        <p:spPr>
          <a:xfrm>
            <a:off x="838200" y="3409950"/>
            <a:ext cx="1981200" cy="375871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/>
            <a:r>
              <a:rPr lang="en-US" altLang="zh-CN" sz="200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LUẬN CỨ </a:t>
            </a:r>
            <a:r>
              <a:rPr lang="en-US" sz="200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18441" name="Oval 18440"/>
          <p:cNvSpPr>
            <a:spLocks noChangeArrowheads="1"/>
          </p:cNvSpPr>
          <p:nvPr/>
        </p:nvSpPr>
        <p:spPr bwMode="auto">
          <a:xfrm>
            <a:off x="381000" y="3886200"/>
            <a:ext cx="3048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>
                <a:latin typeface=".VnTime" pitchFamily="34" charset="0"/>
                <a:ea typeface="SimSun" pitchFamily="2" charset="-122"/>
              </a:rPr>
              <a:t>1</a:t>
            </a:r>
          </a:p>
        </p:txBody>
      </p:sp>
      <p:sp>
        <p:nvSpPr>
          <p:cNvPr id="18442" name="Oval 18441"/>
          <p:cNvSpPr>
            <a:spLocks noChangeArrowheads="1"/>
          </p:cNvSpPr>
          <p:nvPr/>
        </p:nvSpPr>
        <p:spPr bwMode="auto">
          <a:xfrm>
            <a:off x="381000" y="4876800"/>
            <a:ext cx="3048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>
                <a:latin typeface=".VnTime" pitchFamily="34" charset="0"/>
                <a:ea typeface="SimSun" pitchFamily="2" charset="-122"/>
              </a:rPr>
              <a:t>2</a:t>
            </a:r>
          </a:p>
        </p:txBody>
      </p:sp>
      <p:sp>
        <p:nvSpPr>
          <p:cNvPr id="18443" name="Rectangle 18442"/>
          <p:cNvSpPr>
            <a:spLocks noChangeArrowheads="1"/>
          </p:cNvSpPr>
          <p:nvPr/>
        </p:nvSpPr>
        <p:spPr bwMode="auto">
          <a:xfrm>
            <a:off x="3695700" y="3752850"/>
            <a:ext cx="2362200" cy="914400"/>
          </a:xfrm>
          <a:prstGeom prst="rect">
            <a:avLst/>
          </a:prstGeom>
          <a:solidFill>
            <a:srgbClr val="E5F0F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sz="2000">
              <a:solidFill>
                <a:srgbClr val="0000CC"/>
              </a:solidFill>
              <a:latin typeface=".VnTime" pitchFamily="34" charset="0"/>
              <a:ea typeface="SimSun" pitchFamily="2" charset="-122"/>
            </a:endParaRPr>
          </a:p>
        </p:txBody>
      </p:sp>
      <p:sp>
        <p:nvSpPr>
          <p:cNvPr id="18444" name="Rectangle 18443"/>
          <p:cNvSpPr>
            <a:spLocks noChangeArrowheads="1"/>
          </p:cNvSpPr>
          <p:nvPr/>
        </p:nvSpPr>
        <p:spPr bwMode="auto">
          <a:xfrm>
            <a:off x="3702627" y="4810124"/>
            <a:ext cx="2317173" cy="1643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45" name="Straight Connector 18444"/>
          <p:cNvSpPr>
            <a:spLocks noChangeShapeType="1"/>
          </p:cNvSpPr>
          <p:nvPr/>
        </p:nvSpPr>
        <p:spPr bwMode="auto">
          <a:xfrm>
            <a:off x="3429000" y="3295650"/>
            <a:ext cx="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8446" name="Straight Connector 18445"/>
          <p:cNvSpPr>
            <a:spLocks noChangeShapeType="1"/>
          </p:cNvSpPr>
          <p:nvPr/>
        </p:nvSpPr>
        <p:spPr bwMode="auto">
          <a:xfrm>
            <a:off x="3429000" y="5276850"/>
            <a:ext cx="228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8447" name="Straight Connector 18446"/>
          <p:cNvSpPr>
            <a:spLocks noChangeShapeType="1"/>
          </p:cNvSpPr>
          <p:nvPr/>
        </p:nvSpPr>
        <p:spPr bwMode="auto">
          <a:xfrm>
            <a:off x="3429000" y="4210050"/>
            <a:ext cx="228600" cy="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18448" name="Rectangle 18447"/>
          <p:cNvSpPr/>
          <p:nvPr/>
        </p:nvSpPr>
        <p:spPr>
          <a:xfrm>
            <a:off x="3886200" y="3295650"/>
            <a:ext cx="1981200" cy="533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/>
            <a:r>
              <a:rPr lang="en-US" sz="200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LUẬN CỨ</a:t>
            </a:r>
            <a:endParaRPr lang="en-US" sz="200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9" name="Oval 18448"/>
          <p:cNvSpPr>
            <a:spLocks noChangeArrowheads="1"/>
          </p:cNvSpPr>
          <p:nvPr/>
        </p:nvSpPr>
        <p:spPr bwMode="auto">
          <a:xfrm>
            <a:off x="3429000" y="3829050"/>
            <a:ext cx="3048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>
                <a:latin typeface=".VnTime" pitchFamily="34" charset="0"/>
                <a:ea typeface="SimSun" pitchFamily="2" charset="-122"/>
              </a:rPr>
              <a:t>1</a:t>
            </a:r>
          </a:p>
        </p:txBody>
      </p:sp>
      <p:sp>
        <p:nvSpPr>
          <p:cNvPr id="18450" name="Oval 18449"/>
          <p:cNvSpPr>
            <a:spLocks noChangeArrowheads="1"/>
          </p:cNvSpPr>
          <p:nvPr/>
        </p:nvSpPr>
        <p:spPr bwMode="auto">
          <a:xfrm>
            <a:off x="3429000" y="4819650"/>
            <a:ext cx="304800" cy="30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400" b="1">
                <a:latin typeface=".VnTime" pitchFamily="34" charset="0"/>
                <a:ea typeface="SimSun" pitchFamily="2" charset="-122"/>
              </a:rPr>
              <a:t>2</a:t>
            </a:r>
          </a:p>
        </p:txBody>
      </p:sp>
      <p:grpSp>
        <p:nvGrpSpPr>
          <p:cNvPr id="18451" name="Group 18450"/>
          <p:cNvGrpSpPr>
            <a:grpSpLocks/>
          </p:cNvGrpSpPr>
          <p:nvPr/>
        </p:nvGrpSpPr>
        <p:grpSpPr bwMode="auto">
          <a:xfrm>
            <a:off x="299248" y="1377269"/>
            <a:ext cx="8953500" cy="1928813"/>
            <a:chOff x="96" y="900"/>
            <a:chExt cx="5640" cy="1215"/>
          </a:xfrm>
        </p:grpSpPr>
        <p:sp>
          <p:nvSpPr>
            <p:cNvPr id="12307" name="Straight Connector 18451"/>
            <p:cNvSpPr>
              <a:spLocks noChangeShapeType="1"/>
            </p:cNvSpPr>
            <p:nvPr/>
          </p:nvSpPr>
          <p:spPr bwMode="auto">
            <a:xfrm>
              <a:off x="960" y="1140"/>
              <a:ext cx="0" cy="14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2308" name="Straight Connector 18452"/>
            <p:cNvSpPr>
              <a:spLocks noChangeShapeType="1"/>
            </p:cNvSpPr>
            <p:nvPr/>
          </p:nvSpPr>
          <p:spPr bwMode="auto">
            <a:xfrm>
              <a:off x="960" y="1140"/>
              <a:ext cx="3936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a:endParaRPr>
            </a:p>
          </p:txBody>
        </p:sp>
        <p:sp>
          <p:nvSpPr>
            <p:cNvPr id="12309" name="Straight Connector 18453"/>
            <p:cNvSpPr>
              <a:spLocks noChangeShapeType="1"/>
            </p:cNvSpPr>
            <p:nvPr/>
          </p:nvSpPr>
          <p:spPr bwMode="auto">
            <a:xfrm>
              <a:off x="4896" y="1140"/>
              <a:ext cx="0" cy="144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/>
            </a:p>
          </p:txBody>
        </p:sp>
        <p:sp>
          <p:nvSpPr>
            <p:cNvPr id="12310" name="Straight Connector 18454"/>
            <p:cNvSpPr>
              <a:spLocks noChangeShapeType="1"/>
            </p:cNvSpPr>
            <p:nvPr/>
          </p:nvSpPr>
          <p:spPr bwMode="auto">
            <a:xfrm>
              <a:off x="2928" y="900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311" name="Rectangle 18455"/>
            <p:cNvSpPr>
              <a:spLocks noChangeArrowheads="1"/>
            </p:cNvSpPr>
            <p:nvPr/>
          </p:nvSpPr>
          <p:spPr bwMode="auto">
            <a:xfrm>
              <a:off x="96" y="1299"/>
              <a:ext cx="1824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sz="2400">
                <a:solidFill>
                  <a:srgbClr val="0000CC"/>
                </a:solidFill>
                <a:latin typeface=".VnTime" pitchFamily="34" charset="0"/>
                <a:ea typeface="SimSun" pitchFamily="2" charset="-122"/>
              </a:endParaRPr>
            </a:p>
          </p:txBody>
        </p:sp>
        <p:sp>
          <p:nvSpPr>
            <p:cNvPr id="12312" name="Rectangle 18456"/>
            <p:cNvSpPr>
              <a:spLocks noChangeArrowheads="1"/>
            </p:cNvSpPr>
            <p:nvPr/>
          </p:nvSpPr>
          <p:spPr bwMode="auto">
            <a:xfrm>
              <a:off x="3960" y="1296"/>
              <a:ext cx="1776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sz="2400" i="1">
                <a:solidFill>
                  <a:srgbClr val="0000CC"/>
                </a:solidFill>
                <a:latin typeface=".VnTime" pitchFamily="34" charset="0"/>
                <a:ea typeface="SimSun" pitchFamily="2" charset="-122"/>
              </a:endParaRPr>
            </a:p>
          </p:txBody>
        </p:sp>
        <p:sp>
          <p:nvSpPr>
            <p:cNvPr id="12313" name="Rectangle 18457"/>
            <p:cNvSpPr>
              <a:spLocks noChangeArrowheads="1"/>
            </p:cNvSpPr>
            <p:nvPr/>
          </p:nvSpPr>
          <p:spPr bwMode="auto">
            <a:xfrm>
              <a:off x="2028" y="1296"/>
              <a:ext cx="1824" cy="81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zh-CN" sz="2400">
                <a:solidFill>
                  <a:srgbClr val="0000CC"/>
                </a:solidFill>
                <a:latin typeface=".VnTime" pitchFamily="34" charset="0"/>
                <a:ea typeface="SimSun" pitchFamily="2" charset="-122"/>
              </a:endParaRPr>
            </a:p>
          </p:txBody>
        </p:sp>
        <p:sp>
          <p:nvSpPr>
            <p:cNvPr id="12314" name="Rectangle 18458"/>
            <p:cNvSpPr>
              <a:spLocks noChangeArrowheads="1"/>
            </p:cNvSpPr>
            <p:nvPr/>
          </p:nvSpPr>
          <p:spPr bwMode="auto">
            <a:xfrm>
              <a:off x="2280" y="900"/>
              <a:ext cx="1296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dirty="0">
                  <a:solidFill>
                    <a:srgbClr val="0000FF"/>
                  </a:solidFill>
                  <a:latin typeface="Times New Roman" pitchFamily="18" charset="0"/>
                  <a:ea typeface="SimSun" pitchFamily="2" charset="-122"/>
                </a:rPr>
                <a:t>LUẬN ĐIỂM</a:t>
              </a:r>
              <a:endParaRPr lang="en-US" altLang="zh-CN" sz="2800" dirty="0">
                <a:solidFill>
                  <a:srgbClr val="0000FF"/>
                </a:solidFill>
                <a:latin typeface=".VnTime" pitchFamily="34" charset="0"/>
                <a:ea typeface="SimSun" pitchFamily="2" charset="-122"/>
              </a:endParaRPr>
            </a:p>
            <a:p>
              <a:pPr algn="ctr"/>
              <a:endParaRPr lang="en-US" altLang="zh-CN" sz="2800" dirty="0">
                <a:solidFill>
                  <a:srgbClr val="0000FF"/>
                </a:solidFill>
                <a:latin typeface=".VnTime" pitchFamily="34" charset="0"/>
                <a:ea typeface="SimSun" pitchFamily="2" charset="-122"/>
              </a:endParaRPr>
            </a:p>
          </p:txBody>
        </p:sp>
        <p:sp>
          <p:nvSpPr>
            <p:cNvPr id="18460" name="Text Box 18459"/>
            <p:cNvSpPr txBox="1"/>
            <p:nvPr/>
          </p:nvSpPr>
          <p:spPr>
            <a:xfrm>
              <a:off x="300" y="1056"/>
              <a:ext cx="660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.VnTime" pitchFamily="34" charset="0"/>
                </a:rPr>
                <a:t>1</a:t>
              </a:r>
            </a:p>
          </p:txBody>
        </p:sp>
        <p:sp>
          <p:nvSpPr>
            <p:cNvPr id="18461" name="Text Box 18460"/>
            <p:cNvSpPr txBox="1"/>
            <p:nvPr/>
          </p:nvSpPr>
          <p:spPr>
            <a:xfrm>
              <a:off x="2160" y="1068"/>
              <a:ext cx="1512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noProof="1">
                  <a:solidFill>
                    <a:srgbClr val="FF00FF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.VnTime" pitchFamily="34" charset="0"/>
                  <a:cs typeface="+mn-cs"/>
                </a:rPr>
                <a:t>     </a:t>
              </a:r>
              <a:r>
                <a:rPr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.VnTime" pitchFamily="34" charset="0"/>
                </a:rPr>
                <a:t>2</a:t>
              </a:r>
            </a:p>
          </p:txBody>
        </p:sp>
        <p:sp>
          <p:nvSpPr>
            <p:cNvPr id="18462" name="Text Box 18461"/>
            <p:cNvSpPr txBox="1"/>
            <p:nvPr/>
          </p:nvSpPr>
          <p:spPr>
            <a:xfrm>
              <a:off x="4992" y="1068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400" b="1" noProof="1">
                  <a:effectLst>
                    <a:outerShdw blurRad="38100" dist="38100" dir="2700000">
                      <a:srgbClr val="C0C0C0"/>
                    </a:outerShdw>
                  </a:effectLst>
                  <a:latin typeface=".VnTime" pitchFamily="34" charset="0"/>
                </a:rPr>
                <a:t>3</a:t>
              </a:r>
            </a:p>
          </p:txBody>
        </p:sp>
      </p:grpSp>
      <p:sp>
        <p:nvSpPr>
          <p:cNvPr id="18463" name="Text Box 18462"/>
          <p:cNvSpPr txBox="1">
            <a:spLocks noChangeArrowheads="1"/>
          </p:cNvSpPr>
          <p:nvPr/>
        </p:nvSpPr>
        <p:spPr bwMode="auto">
          <a:xfrm>
            <a:off x="247650" y="2238653"/>
            <a:ext cx="2971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NGƯỜI VIỆT NAM CÓ NHIỀU ĐIỂM MẠNH</a:t>
            </a:r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64" name="Text Box 18463"/>
          <p:cNvSpPr txBox="1">
            <a:spLocks noChangeArrowheads="1"/>
          </p:cNvSpPr>
          <p:nvPr/>
        </p:nvSpPr>
        <p:spPr bwMode="auto">
          <a:xfrm>
            <a:off x="3251998" y="2084040"/>
            <a:ext cx="304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ctr"/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NGƯỜI VIỆT NAM CŨNG KHÔNG ÍT NHỮNG ĐIỂM YẾU</a:t>
            </a:r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65" name="Text Box 18464"/>
          <p:cNvSpPr txBox="1">
            <a:spLocks noChangeArrowheads="1"/>
          </p:cNvSpPr>
          <p:nvPr/>
        </p:nvSpPr>
        <p:spPr bwMode="auto">
          <a:xfrm>
            <a:off x="6419850" y="1982643"/>
            <a:ext cx="2819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z="2000" smtClean="0">
                <a:latin typeface="Times New Roman" pitchFamily="18" charset="0"/>
                <a:ea typeface="SimSun" pitchFamily="2" charset="-122"/>
              </a:rPr>
              <a:t>PHÁT HUY NHỮNG ĐIỂM MẠNH KHẮC PHỤC NHỮNG ĐIỂM YẾU</a:t>
            </a:r>
            <a:endParaRPr lang="en-US" altLang="zh-CN" sz="20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66" name="Text Box 18465"/>
          <p:cNvSpPr txBox="1">
            <a:spLocks noChangeArrowheads="1"/>
          </p:cNvSpPr>
          <p:nvPr/>
        </p:nvSpPr>
        <p:spPr bwMode="auto">
          <a:xfrm>
            <a:off x="609600" y="4109347"/>
            <a:ext cx="2362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mtClean="0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THÔNG MINH</a:t>
            </a:r>
            <a:endParaRPr lang="en-US" altLang="zh-CN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68" name="Text Box 18467"/>
          <p:cNvSpPr txBox="1">
            <a:spLocks noChangeArrowheads="1"/>
          </p:cNvSpPr>
          <p:nvPr/>
        </p:nvSpPr>
        <p:spPr bwMode="auto">
          <a:xfrm>
            <a:off x="3810000" y="3962400"/>
            <a:ext cx="2209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HẠN CHẾ VỀ KIẾN THỨC</a:t>
            </a:r>
          </a:p>
        </p:txBody>
      </p:sp>
      <p:grpSp>
        <p:nvGrpSpPr>
          <p:cNvPr id="18470" name="Group 18469"/>
          <p:cNvGrpSpPr>
            <a:grpSpLocks/>
          </p:cNvGrpSpPr>
          <p:nvPr/>
        </p:nvGrpSpPr>
        <p:grpSpPr bwMode="auto">
          <a:xfrm>
            <a:off x="6481268" y="3235623"/>
            <a:ext cx="2605089" cy="3532326"/>
            <a:chOff x="197" y="2040"/>
            <a:chExt cx="1641" cy="2437"/>
          </a:xfrm>
        </p:grpSpPr>
        <p:grpSp>
          <p:nvGrpSpPr>
            <p:cNvPr id="12326" name="Group 18470"/>
            <p:cNvGrpSpPr>
              <a:grpSpLocks/>
            </p:cNvGrpSpPr>
            <p:nvPr/>
          </p:nvGrpSpPr>
          <p:grpSpPr bwMode="auto">
            <a:xfrm>
              <a:off x="197" y="2136"/>
              <a:ext cx="1641" cy="2341"/>
              <a:chOff x="197" y="2136"/>
              <a:chExt cx="1641" cy="2341"/>
            </a:xfrm>
          </p:grpSpPr>
          <p:sp>
            <p:nvSpPr>
              <p:cNvPr id="12327" name="Rectangle 18471"/>
              <p:cNvSpPr>
                <a:spLocks noChangeArrowheads="1"/>
              </p:cNvSpPr>
              <p:nvPr/>
            </p:nvSpPr>
            <p:spPr bwMode="auto">
              <a:xfrm>
                <a:off x="341" y="2291"/>
                <a:ext cx="1497" cy="733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2000">
                  <a:solidFill>
                    <a:srgbClr val="0000CC"/>
                  </a:solidFill>
                  <a:latin typeface="Times New Roman" pitchFamily="18" charset="0"/>
                  <a:ea typeface="SimSun" pitchFamily="2" charset="-122"/>
                </a:endParaRPr>
              </a:p>
            </p:txBody>
          </p:sp>
          <p:sp>
            <p:nvSpPr>
              <p:cNvPr id="12328" name="Rectangle 18472"/>
              <p:cNvSpPr>
                <a:spLocks noChangeArrowheads="1"/>
              </p:cNvSpPr>
              <p:nvPr/>
            </p:nvSpPr>
            <p:spPr bwMode="auto">
              <a:xfrm>
                <a:off x="421" y="3125"/>
                <a:ext cx="1417" cy="54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2000">
                  <a:solidFill>
                    <a:srgbClr val="0000CC"/>
                  </a:solidFill>
                  <a:latin typeface=".VnTime" pitchFamily="34" charset="0"/>
                  <a:ea typeface="SimSun" pitchFamily="2" charset="-122"/>
                </a:endParaRPr>
              </a:p>
            </p:txBody>
          </p:sp>
          <p:sp>
            <p:nvSpPr>
              <p:cNvPr id="12329" name="Rectangle 18473"/>
              <p:cNvSpPr>
                <a:spLocks noChangeArrowheads="1"/>
              </p:cNvSpPr>
              <p:nvPr/>
            </p:nvSpPr>
            <p:spPr bwMode="auto">
              <a:xfrm>
                <a:off x="385" y="3744"/>
                <a:ext cx="1453" cy="73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altLang="zh-CN" sz="2000" i="1">
                  <a:solidFill>
                    <a:srgbClr val="0000CC"/>
                  </a:solidFill>
                  <a:latin typeface=".VnTime" pitchFamily="34" charset="0"/>
                  <a:ea typeface="SimSun" pitchFamily="2" charset="-122"/>
                </a:endParaRPr>
              </a:p>
            </p:txBody>
          </p:sp>
          <p:sp>
            <p:nvSpPr>
              <p:cNvPr id="12330" name="Straight Connector 18474"/>
              <p:cNvSpPr>
                <a:spLocks noChangeShapeType="1"/>
              </p:cNvSpPr>
              <p:nvPr/>
            </p:nvSpPr>
            <p:spPr bwMode="auto">
              <a:xfrm>
                <a:off x="216" y="2136"/>
                <a:ext cx="0" cy="1968"/>
              </a:xfrm>
              <a:prstGeom prst="line">
                <a:avLst/>
              </a:pr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vi-VN"/>
              </a:p>
            </p:txBody>
          </p:sp>
          <p:sp>
            <p:nvSpPr>
              <p:cNvPr id="12331" name="Straight Connector 18475"/>
              <p:cNvSpPr>
                <a:spLocks noChangeShapeType="1"/>
              </p:cNvSpPr>
              <p:nvPr/>
            </p:nvSpPr>
            <p:spPr bwMode="auto">
              <a:xfrm>
                <a:off x="227" y="4104"/>
                <a:ext cx="144" cy="0"/>
              </a:xfrm>
              <a:prstGeom prst="line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vi-VN"/>
              </a:p>
            </p:txBody>
          </p:sp>
          <p:sp>
            <p:nvSpPr>
              <p:cNvPr id="12332" name="Straight Connector 18476"/>
              <p:cNvSpPr>
                <a:spLocks noChangeShapeType="1"/>
              </p:cNvSpPr>
              <p:nvPr/>
            </p:nvSpPr>
            <p:spPr bwMode="auto">
              <a:xfrm>
                <a:off x="216" y="3312"/>
                <a:ext cx="144" cy="0"/>
              </a:xfrm>
              <a:prstGeom prst="line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vi-VN"/>
              </a:p>
            </p:txBody>
          </p:sp>
          <p:sp>
            <p:nvSpPr>
              <p:cNvPr id="12333" name="Straight Connector 18477"/>
              <p:cNvSpPr>
                <a:spLocks noChangeShapeType="1"/>
              </p:cNvSpPr>
              <p:nvPr/>
            </p:nvSpPr>
            <p:spPr bwMode="auto">
              <a:xfrm>
                <a:off x="197" y="2640"/>
                <a:ext cx="144" cy="0"/>
              </a:xfrm>
              <a:prstGeom prst="line">
                <a:avLst/>
              </a:prstGeom>
              <a:ln>
                <a:headEnd/>
                <a:tailEnd type="triangle" w="med" len="med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8479" name="Rectangle 18478"/>
            <p:cNvSpPr/>
            <p:nvPr/>
          </p:nvSpPr>
          <p:spPr>
            <a:xfrm>
              <a:off x="528" y="2040"/>
              <a:ext cx="1248" cy="33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r>
                <a:rPr lang="en-US" sz="200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LUẬN CỨ </a:t>
              </a:r>
              <a:endParaRPr lang="en-US" sz="200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35" name="Oval 18479"/>
            <p:cNvSpPr>
              <a:spLocks noChangeArrowheads="1"/>
            </p:cNvSpPr>
            <p:nvPr/>
          </p:nvSpPr>
          <p:spPr bwMode="auto">
            <a:xfrm>
              <a:off x="216" y="2400"/>
              <a:ext cx="192" cy="19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>
                  <a:latin typeface=".VnTime" pitchFamily="34" charset="0"/>
                  <a:ea typeface="SimSun" pitchFamily="2" charset="-122"/>
                </a:rPr>
                <a:t>1</a:t>
              </a:r>
            </a:p>
          </p:txBody>
        </p:sp>
        <p:sp>
          <p:nvSpPr>
            <p:cNvPr id="12336" name="Oval 18480"/>
            <p:cNvSpPr>
              <a:spLocks noChangeArrowheads="1"/>
            </p:cNvSpPr>
            <p:nvPr/>
          </p:nvSpPr>
          <p:spPr bwMode="auto">
            <a:xfrm>
              <a:off x="240" y="3100"/>
              <a:ext cx="192" cy="19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>
                  <a:latin typeface=".VnTime" pitchFamily="34" charset="0"/>
                  <a:ea typeface="SimSun" pitchFamily="2" charset="-122"/>
                </a:rPr>
                <a:t>2</a:t>
              </a:r>
            </a:p>
          </p:txBody>
        </p:sp>
        <p:sp>
          <p:nvSpPr>
            <p:cNvPr id="12337" name="Oval 18481"/>
            <p:cNvSpPr>
              <a:spLocks noChangeArrowheads="1"/>
            </p:cNvSpPr>
            <p:nvPr/>
          </p:nvSpPr>
          <p:spPr bwMode="auto">
            <a:xfrm>
              <a:off x="240" y="3744"/>
              <a:ext cx="192" cy="19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>
                  <a:latin typeface=".VnTime" pitchFamily="34" charset="0"/>
                  <a:ea typeface="SimSun" pitchFamily="2" charset="-122"/>
                </a:rPr>
                <a:t>3</a:t>
              </a:r>
            </a:p>
          </p:txBody>
        </p:sp>
      </p:grpSp>
      <p:sp>
        <p:nvSpPr>
          <p:cNvPr id="18483" name="Text Box 18482"/>
          <p:cNvSpPr txBox="1">
            <a:spLocks noChangeArrowheads="1"/>
          </p:cNvSpPr>
          <p:nvPr/>
        </p:nvSpPr>
        <p:spPr bwMode="auto">
          <a:xfrm>
            <a:off x="6740031" y="3623101"/>
            <a:ext cx="2346326" cy="830997"/>
          </a:xfrm>
          <a:prstGeom prst="rect">
            <a:avLst/>
          </a:prstGeom>
          <a:solidFill>
            <a:srgbClr val="E5F0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mtClean="0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PHÁT HUY SỰ THÔNG MINH, NHẠY BÉN VỚI CÁI MỚI</a:t>
            </a:r>
            <a:endParaRPr lang="en-US" altLang="zh-CN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84" name="Text Box 18483"/>
          <p:cNvSpPr txBox="1">
            <a:spLocks noChangeArrowheads="1"/>
          </p:cNvSpPr>
          <p:nvPr/>
        </p:nvSpPr>
        <p:spPr bwMode="auto">
          <a:xfrm>
            <a:off x="6926157" y="4829844"/>
            <a:ext cx="2114550" cy="646331"/>
          </a:xfrm>
          <a:prstGeom prst="rect">
            <a:avLst/>
          </a:prstGeom>
          <a:solidFill>
            <a:srgbClr val="E5F0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mtClean="0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BỔ SUNG KIẾN THỨC</a:t>
            </a:r>
            <a:endParaRPr lang="en-US" altLang="zh-CN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85" name="Text Box 18484"/>
          <p:cNvSpPr txBox="1">
            <a:spLocks noChangeArrowheads="1"/>
          </p:cNvSpPr>
          <p:nvPr/>
        </p:nvSpPr>
        <p:spPr bwMode="auto">
          <a:xfrm>
            <a:off x="6866476" y="5725100"/>
            <a:ext cx="2174231" cy="923330"/>
          </a:xfrm>
          <a:prstGeom prst="rect">
            <a:avLst/>
          </a:prstGeom>
          <a:solidFill>
            <a:srgbClr val="E5F0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zh-CN" smtClean="0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LINH HOẠT, SÁNG TẠO TRONG CÔNG VIỆC</a:t>
            </a:r>
            <a:endParaRPr lang="en-US" altLang="zh-CN">
              <a:solidFill>
                <a:srgbClr val="0000CC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18486" name="Straight Connector 18485"/>
          <p:cNvSpPr>
            <a:spLocks noChangeShapeType="1"/>
          </p:cNvSpPr>
          <p:nvPr/>
        </p:nvSpPr>
        <p:spPr bwMode="auto">
          <a:xfrm>
            <a:off x="387927" y="3352800"/>
            <a:ext cx="0" cy="1981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856346" y="5018343"/>
            <a:ext cx="2137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KHẢ NĂNG THỰC HÀNH VÀ SÁNG TẠO BỊ HẠN CHẾ</a:t>
            </a:r>
            <a:endParaRPr lang="en-US" altLang="zh-CN">
              <a:latin typeface="Times New Roman" pitchFamily="18" charset="0"/>
              <a:ea typeface="SimSun" pitchFamily="2" charset="-122"/>
            </a:endParaRPr>
          </a:p>
          <a:p>
            <a:endParaRPr lang="vi-VN"/>
          </a:p>
        </p:txBody>
      </p:sp>
      <p:sp>
        <p:nvSpPr>
          <p:cNvPr id="57" name="Text Box 18466"/>
          <p:cNvSpPr txBox="1">
            <a:spLocks noChangeArrowheads="1"/>
          </p:cNvSpPr>
          <p:nvPr/>
        </p:nvSpPr>
        <p:spPr bwMode="auto">
          <a:xfrm>
            <a:off x="733175" y="5001786"/>
            <a:ext cx="2209800" cy="646331"/>
          </a:xfrm>
          <a:prstGeom prst="rect">
            <a:avLst/>
          </a:prstGeom>
          <a:solidFill>
            <a:srgbClr val="E5F0F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mtClean="0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NHẠY </a:t>
            </a:r>
            <a:r>
              <a:rPr lang="en-US" altLang="zh-CN">
                <a:solidFill>
                  <a:srgbClr val="0000CC"/>
                </a:solidFill>
                <a:latin typeface="Times New Roman" pitchFamily="18" charset="0"/>
                <a:ea typeface="SimSun" pitchFamily="2" charset="-122"/>
              </a:rPr>
              <a:t>BÉN VỚI CÁI MỚI</a:t>
            </a:r>
          </a:p>
        </p:txBody>
      </p:sp>
      <p:pic>
        <p:nvPicPr>
          <p:cNvPr id="55" name="Picture 4098" descr="post-60-1080598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91" y="7938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5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0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5" dur="20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 animBg="1"/>
      <p:bldP spid="18435" grpId="0"/>
      <p:bldP spid="18436" grpId="0" bldLvl="0" animBg="1"/>
      <p:bldP spid="18437" grpId="0" animBg="1"/>
      <p:bldP spid="18438" grpId="0" animBg="1"/>
      <p:bldP spid="18439" grpId="0" animBg="1"/>
      <p:bldP spid="18440" grpId="0"/>
      <p:bldP spid="18441" grpId="0"/>
      <p:bldP spid="18442" grpId="0"/>
      <p:bldP spid="18443" grpId="0" bldLvl="0" animBg="1"/>
      <p:bldP spid="18444" grpId="0" animBg="1"/>
      <p:bldP spid="18445" grpId="0" animBg="1"/>
      <p:bldP spid="18446" grpId="0" animBg="1"/>
      <p:bldP spid="18447" grpId="0" animBg="1"/>
      <p:bldP spid="18448" grpId="0"/>
      <p:bldP spid="18449" grpId="0"/>
      <p:bldP spid="18450" grpId="0"/>
      <p:bldP spid="18463" grpId="0"/>
      <p:bldP spid="18464" grpId="0"/>
      <p:bldP spid="18465" grpId="0"/>
      <p:bldP spid="18466" grpId="0"/>
      <p:bldP spid="18468" grpId="0"/>
      <p:bldP spid="18483" grpId="0" bldLvl="0" animBg="1"/>
      <p:bldP spid="18484" grpId="0" bldLvl="0" animBg="1"/>
      <p:bldP spid="18485" grpId="0" bldLvl="0" animBg="1"/>
      <p:bldP spid="18486" grpId="0" animBg="1"/>
      <p:bldP spid="2" grpId="0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9462"/>
          <p:cNvSpPr txBox="1">
            <a:spLocks noChangeArrowheads="1"/>
          </p:cNvSpPr>
          <p:nvPr/>
        </p:nvSpPr>
        <p:spPr bwMode="auto">
          <a:xfrm>
            <a:off x="2987824" y="0"/>
            <a:ext cx="288032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4400" dirty="0" err="1" smtClean="0">
                <a:solidFill>
                  <a:srgbClr val="FF0000"/>
                </a:solidFill>
                <a:ea typeface="SimSun" pitchFamily="2" charset="-122"/>
              </a:rPr>
              <a:t>Dàn</a:t>
            </a:r>
            <a:r>
              <a:rPr lang="en-US" altLang="zh-CN" sz="4400" dirty="0" smtClean="0">
                <a:solidFill>
                  <a:srgbClr val="FF0000"/>
                </a:solidFill>
                <a:ea typeface="SimSun" pitchFamily="2" charset="-122"/>
              </a:rPr>
              <a:t> ý</a:t>
            </a:r>
            <a:endParaRPr lang="en-US" altLang="zh-CN" sz="4400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9464" name="Text Box 19463"/>
          <p:cNvSpPr txBox="1">
            <a:spLocks noChangeArrowheads="1"/>
          </p:cNvSpPr>
          <p:nvPr/>
        </p:nvSpPr>
        <p:spPr bwMode="auto">
          <a:xfrm>
            <a:off x="107504" y="659982"/>
            <a:ext cx="8787655" cy="627864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 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Mở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bài</a:t>
            </a:r>
            <a:endParaRPr lang="en-US" altLang="zh-CN" sz="2400" b="1" dirty="0" smtClean="0">
              <a:solidFill>
                <a:srgbClr val="FF0000"/>
              </a:solidFill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 smtClean="0">
                <a:ea typeface="SimSun" pitchFamily="2" charset="-122"/>
              </a:rPr>
              <a:t>Nêu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endParaRPr lang="en-US" altLang="zh-CN" sz="2400" dirty="0"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>
                <a:ea typeface="SimSun" pitchFamily="2" charset="-122"/>
              </a:rPr>
              <a:t>Trích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dẫn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câu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nói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của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Vũ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Khoan</a:t>
            </a:r>
            <a:endParaRPr lang="en-US" altLang="zh-CN" sz="2400" dirty="0">
              <a:ea typeface="SimSun" pitchFamily="2" charset="-12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Thân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>
                <a:solidFill>
                  <a:srgbClr val="FF0000"/>
                </a:solidFill>
                <a:ea typeface="SimSun" pitchFamily="2" charset="-122"/>
              </a:rPr>
              <a:t>bài</a:t>
            </a:r>
            <a:endParaRPr lang="en-US" altLang="zh-CN" sz="2400" b="1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00CC"/>
                </a:solidFill>
                <a:ea typeface="SimSun" pitchFamily="2" charset="-122"/>
              </a:rPr>
              <a:t>Luận</a:t>
            </a:r>
            <a:r>
              <a:rPr lang="en-US" altLang="zh-CN" sz="2400" dirty="0" smtClean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sz="2400" dirty="0" smtClean="0">
                <a:solidFill>
                  <a:srgbClr val="0000CC"/>
                </a:solidFill>
                <a:ea typeface="SimSun" pitchFamily="2" charset="-122"/>
              </a:rPr>
              <a:t> 1 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Người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Việt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Nam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có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nhiều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mạnh</a:t>
            </a:r>
            <a:endParaRPr lang="en-US" altLang="zh-CN" sz="2400" dirty="0">
              <a:solidFill>
                <a:srgbClr val="0000CC"/>
              </a:solidFill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 smtClean="0">
                <a:ea typeface="SimSun" pitchFamily="2" charset="-122"/>
              </a:rPr>
              <a:t>Luận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cứ</a:t>
            </a:r>
            <a:r>
              <a:rPr lang="en-US" altLang="zh-CN" sz="2400" dirty="0" smtClean="0">
                <a:ea typeface="SimSun" pitchFamily="2" charset="-122"/>
              </a:rPr>
              <a:t> 1</a:t>
            </a:r>
            <a:r>
              <a:rPr lang="en-US" altLang="zh-CN" sz="2400" dirty="0">
                <a:ea typeface="SimSun" pitchFamily="2" charset="-122"/>
              </a:rPr>
              <a:t>:  </a:t>
            </a:r>
            <a:r>
              <a:rPr lang="en-US" altLang="zh-CN" sz="2400" dirty="0" err="1">
                <a:ea typeface="SimSun" pitchFamily="2" charset="-122"/>
              </a:rPr>
              <a:t>Thông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smtClean="0">
                <a:ea typeface="SimSun" pitchFamily="2" charset="-122"/>
              </a:rPr>
              <a:t>minh</a:t>
            </a: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 smtClean="0">
                <a:ea typeface="SimSun" pitchFamily="2" charset="-122"/>
              </a:rPr>
              <a:t>Luận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cứ</a:t>
            </a:r>
            <a:r>
              <a:rPr lang="en-US" altLang="zh-CN" sz="2400" dirty="0" smtClean="0">
                <a:ea typeface="SimSun" pitchFamily="2" charset="-122"/>
              </a:rPr>
              <a:t> 2</a:t>
            </a:r>
            <a:r>
              <a:rPr lang="en-US" altLang="zh-CN" sz="2400" dirty="0">
                <a:ea typeface="SimSun" pitchFamily="2" charset="-122"/>
              </a:rPr>
              <a:t>:  </a:t>
            </a:r>
            <a:r>
              <a:rPr lang="en-US" altLang="zh-CN" sz="2400" dirty="0" err="1">
                <a:ea typeface="SimSun" pitchFamily="2" charset="-122"/>
              </a:rPr>
              <a:t>Nhạy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bén</a:t>
            </a:r>
            <a:r>
              <a:rPr lang="en-US" altLang="zh-CN" sz="2400" dirty="0">
                <a:ea typeface="SimSun" pitchFamily="2" charset="-122"/>
              </a:rPr>
              <a:t>  </a:t>
            </a:r>
            <a:r>
              <a:rPr lang="en-US" altLang="zh-CN" sz="2400" dirty="0" err="1">
                <a:ea typeface="SimSun" pitchFamily="2" charset="-122"/>
              </a:rPr>
              <a:t>với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cái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mới</a:t>
            </a:r>
            <a:r>
              <a:rPr lang="en-US" altLang="zh-CN" sz="2400" dirty="0">
                <a:ea typeface="SimSun" pitchFamily="2" charset="-122"/>
              </a:rPr>
              <a:t>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sz="2400" dirty="0" err="1" smtClean="0">
                <a:solidFill>
                  <a:srgbClr val="0000CC"/>
                </a:solidFill>
                <a:ea typeface="SimSun" pitchFamily="2" charset="-122"/>
              </a:rPr>
              <a:t>Luận</a:t>
            </a:r>
            <a:r>
              <a:rPr lang="en-US" altLang="zh-CN" sz="2400" dirty="0" smtClean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sz="2400" dirty="0" smtClean="0">
                <a:solidFill>
                  <a:srgbClr val="0000CC"/>
                </a:solidFill>
                <a:ea typeface="SimSun" pitchFamily="2" charset="-122"/>
              </a:rPr>
              <a:t> 2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: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Người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Việt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Nam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cũng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có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không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ít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sz="24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00CC"/>
                </a:solidFill>
                <a:ea typeface="SimSun" pitchFamily="2" charset="-122"/>
              </a:rPr>
              <a:t>yếu</a:t>
            </a:r>
            <a:endParaRPr lang="en-US" altLang="zh-CN" sz="2400" dirty="0">
              <a:solidFill>
                <a:srgbClr val="0000CC"/>
              </a:solidFill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 smtClean="0">
                <a:ea typeface="SimSun" pitchFamily="2" charset="-122"/>
              </a:rPr>
              <a:t>Luận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cứ</a:t>
            </a:r>
            <a:r>
              <a:rPr lang="en-US" altLang="zh-CN" sz="2400" dirty="0" smtClean="0">
                <a:ea typeface="SimSun" pitchFamily="2" charset="-122"/>
              </a:rPr>
              <a:t> 1: </a:t>
            </a:r>
            <a:r>
              <a:rPr lang="en-US" altLang="zh-CN" sz="2400" dirty="0" err="1" smtClean="0">
                <a:ea typeface="SimSun" pitchFamily="2" charset="-122"/>
              </a:rPr>
              <a:t>Hạn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chế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về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kiến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thức</a:t>
            </a:r>
            <a:endParaRPr lang="en-US" altLang="zh-CN" sz="2400" dirty="0" smtClean="0"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sz="2400" dirty="0" err="1" smtClean="0">
                <a:ea typeface="SimSun" pitchFamily="2" charset="-122"/>
              </a:rPr>
              <a:t>Luận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cứ</a:t>
            </a:r>
            <a:r>
              <a:rPr lang="en-US" altLang="zh-CN" sz="2400" dirty="0" smtClean="0">
                <a:ea typeface="SimSun" pitchFamily="2" charset="-122"/>
              </a:rPr>
              <a:t> 2</a:t>
            </a:r>
            <a:r>
              <a:rPr lang="en-US" altLang="zh-CN" sz="2400" dirty="0">
                <a:ea typeface="SimSun" pitchFamily="2" charset="-122"/>
              </a:rPr>
              <a:t>: </a:t>
            </a:r>
            <a:r>
              <a:rPr lang="en-US" altLang="zh-CN" sz="2400" dirty="0" err="1" smtClean="0">
                <a:ea typeface="SimSun" pitchFamily="2" charset="-122"/>
              </a:rPr>
              <a:t>Khả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năng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thực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hành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và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sáng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tạo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còn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hạn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400" dirty="0" err="1" smtClean="0">
                <a:ea typeface="SimSun" pitchFamily="2" charset="-122"/>
              </a:rPr>
              <a:t>chế</a:t>
            </a:r>
            <a:endParaRPr lang="en-US" altLang="zh-CN" sz="2400" dirty="0" smtClean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dirty="0" smtClean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dirty="0">
              <a:ea typeface="SimSun" pitchFamily="2" charset="-122"/>
            </a:endParaRPr>
          </a:p>
        </p:txBody>
      </p:sp>
      <p:pic>
        <p:nvPicPr>
          <p:cNvPr id="4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09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xplosion 2 1"/>
          <p:cNvSpPr/>
          <p:nvPr/>
        </p:nvSpPr>
        <p:spPr>
          <a:xfrm>
            <a:off x="539552" y="548680"/>
            <a:ext cx="7850210" cy="4365103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B</a:t>
            </a:r>
            <a:r>
              <a:rPr lang="vi-VN" sz="2800" dirty="0" smtClean="0">
                <a:solidFill>
                  <a:schemeClr val="tx1"/>
                </a:solidFill>
              </a:rPr>
              <a:t>ố </a:t>
            </a:r>
            <a:r>
              <a:rPr lang="vi-VN" sz="2800" dirty="0">
                <a:solidFill>
                  <a:schemeClr val="tx1"/>
                </a:solidFill>
              </a:rPr>
              <a:t>cục </a:t>
            </a:r>
            <a:r>
              <a:rPr lang="vi-VN" sz="2800" dirty="0" smtClean="0">
                <a:solidFill>
                  <a:schemeClr val="tx1"/>
                </a:solidFill>
              </a:rPr>
              <a:t>của một </a:t>
            </a:r>
            <a:r>
              <a:rPr lang="vi-VN" sz="2800" dirty="0">
                <a:solidFill>
                  <a:schemeClr val="tx1"/>
                </a:solidFill>
              </a:rPr>
              <a:t>bài văn nghị </a:t>
            </a:r>
            <a:r>
              <a:rPr lang="vi-VN" sz="2800" dirty="0" smtClean="0">
                <a:solidFill>
                  <a:schemeClr val="tx1"/>
                </a:solidFill>
              </a:rPr>
              <a:t>luận gồm </a:t>
            </a:r>
            <a:r>
              <a:rPr lang="vi-VN" sz="2800" dirty="0">
                <a:solidFill>
                  <a:schemeClr val="tx1"/>
                </a:solidFill>
              </a:rPr>
              <a:t>mấy phần? đó là những phần nào?</a:t>
            </a:r>
          </a:p>
        </p:txBody>
      </p:sp>
    </p:spTree>
    <p:extLst>
      <p:ext uri="{BB962C8B-B14F-4D97-AF65-F5344CB8AC3E}">
        <p14:creationId xmlns:p14="http://schemas.microsoft.com/office/powerpoint/2010/main" val="30286801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9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94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4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94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94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194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90465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dirty="0" smtClean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 smtClean="0">
                <a:solidFill>
                  <a:srgbClr val="0000CC"/>
                </a:solidFill>
                <a:ea typeface="SimSun" pitchFamily="2" charset="-122"/>
              </a:rPr>
              <a:t>Luận</a:t>
            </a:r>
            <a:r>
              <a:rPr lang="en-US" altLang="zh-CN" dirty="0" smtClean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 smtClean="0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dirty="0" smtClean="0">
                <a:solidFill>
                  <a:srgbClr val="0000CC"/>
                </a:solidFill>
                <a:ea typeface="SimSun" pitchFamily="2" charset="-122"/>
              </a:rPr>
              <a:t> 3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: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Phát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huy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mạnh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,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khắc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phục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điểm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yếu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là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hành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trang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bước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vào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thế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kỉ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mới</a:t>
            </a:r>
            <a:endParaRPr lang="en-US" altLang="zh-CN" dirty="0">
              <a:solidFill>
                <a:srgbClr val="0000CC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dirty="0" err="1">
                <a:ea typeface="SimSun" pitchFamily="2" charset="-122"/>
              </a:rPr>
              <a:t>Luận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cứ</a:t>
            </a:r>
            <a:r>
              <a:rPr lang="en-US" altLang="zh-CN" dirty="0">
                <a:ea typeface="SimSun" pitchFamily="2" charset="-122"/>
              </a:rPr>
              <a:t> 1: </a:t>
            </a:r>
            <a:r>
              <a:rPr lang="en-US" altLang="zh-CN" dirty="0" err="1">
                <a:ea typeface="SimSun" pitchFamily="2" charset="-122"/>
              </a:rPr>
              <a:t>Phát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huy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sự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thông</a:t>
            </a:r>
            <a:r>
              <a:rPr lang="en-US" altLang="zh-CN" dirty="0">
                <a:ea typeface="SimSun" pitchFamily="2" charset="-122"/>
              </a:rPr>
              <a:t> minh</a:t>
            </a:r>
          </a:p>
          <a:p>
            <a:pPr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dirty="0" err="1">
                <a:ea typeface="SimSun" pitchFamily="2" charset="-122"/>
              </a:rPr>
              <a:t>Luận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cứ</a:t>
            </a:r>
            <a:r>
              <a:rPr lang="en-US" altLang="zh-CN" dirty="0">
                <a:ea typeface="SimSun" pitchFamily="2" charset="-122"/>
              </a:rPr>
              <a:t>  2: </a:t>
            </a:r>
            <a:r>
              <a:rPr lang="en-US" altLang="zh-CN" dirty="0" err="1">
                <a:ea typeface="SimSun" pitchFamily="2" charset="-122"/>
              </a:rPr>
              <a:t>Bổ</a:t>
            </a:r>
            <a:r>
              <a:rPr lang="en-US" altLang="zh-CN" dirty="0">
                <a:ea typeface="SimSun" pitchFamily="2" charset="-122"/>
              </a:rPr>
              <a:t> sung </a:t>
            </a:r>
            <a:r>
              <a:rPr lang="en-US" altLang="zh-CN" dirty="0" err="1">
                <a:ea typeface="SimSun" pitchFamily="2" charset="-122"/>
              </a:rPr>
              <a:t>kiến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thức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hổng</a:t>
            </a:r>
            <a:endParaRPr lang="en-US" altLang="zh-CN" dirty="0">
              <a:ea typeface="SimSun" pitchFamily="2" charset="-122"/>
            </a:endParaRPr>
          </a:p>
          <a:p>
            <a:pPr>
              <a:spcBef>
                <a:spcPct val="50000"/>
              </a:spcBef>
              <a:buFont typeface="Courier New" pitchFamily="49" charset="0"/>
              <a:buChar char="o"/>
            </a:pPr>
            <a:r>
              <a:rPr lang="en-US" altLang="zh-CN" dirty="0" err="1">
                <a:ea typeface="SimSun" pitchFamily="2" charset="-122"/>
              </a:rPr>
              <a:t>Luận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cứ</a:t>
            </a:r>
            <a:r>
              <a:rPr lang="en-US" altLang="zh-CN" dirty="0">
                <a:ea typeface="SimSun" pitchFamily="2" charset="-122"/>
              </a:rPr>
              <a:t> 3: </a:t>
            </a:r>
            <a:r>
              <a:rPr lang="en-US" altLang="zh-CN" dirty="0" err="1">
                <a:ea typeface="SimSun" pitchFamily="2" charset="-122"/>
              </a:rPr>
              <a:t>Linh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hoạt</a:t>
            </a:r>
            <a:r>
              <a:rPr lang="en-US" altLang="zh-CN" dirty="0">
                <a:ea typeface="SimSun" pitchFamily="2" charset="-122"/>
              </a:rPr>
              <a:t>, </a:t>
            </a:r>
            <a:r>
              <a:rPr lang="en-US" altLang="zh-CN" dirty="0" err="1">
                <a:ea typeface="SimSun" pitchFamily="2" charset="-122"/>
              </a:rPr>
              <a:t>sáng</a:t>
            </a:r>
            <a:r>
              <a:rPr lang="en-US" altLang="zh-CN" dirty="0">
                <a:ea typeface="SimSun" pitchFamily="2" charset="-122"/>
              </a:rPr>
              <a:t>  </a:t>
            </a:r>
            <a:r>
              <a:rPr lang="en-US" altLang="zh-CN" dirty="0" err="1">
                <a:ea typeface="SimSun" pitchFamily="2" charset="-122"/>
              </a:rPr>
              <a:t>tạo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trong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công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việc</a:t>
            </a:r>
            <a:endParaRPr lang="en-US" altLang="zh-CN" dirty="0">
              <a:ea typeface="SimSun" pitchFamily="2" charset="-12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a typeface="SimSun" pitchFamily="2" charset="-122"/>
              </a:rPr>
              <a:t>Kết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a typeface="SimSun" pitchFamily="2" charset="-122"/>
              </a:rPr>
              <a:t>luận</a:t>
            </a:r>
            <a:endParaRPr lang="en-US" altLang="zh-CN" b="1" dirty="0">
              <a:solidFill>
                <a:srgbClr val="FF0000"/>
              </a:solidFill>
              <a:ea typeface="SimSun" pitchFamily="2" charset="-122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zh-CN" dirty="0" smtClean="0">
                <a:ea typeface="SimSun" pitchFamily="2" charset="-122"/>
              </a:rPr>
              <a:t>      </a:t>
            </a:r>
            <a:r>
              <a:rPr lang="en-US" altLang="zh-CN" dirty="0" err="1" smtClean="0">
                <a:ea typeface="SimSun" pitchFamily="2" charset="-122"/>
              </a:rPr>
              <a:t>Khẳng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định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việc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chuẩn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bị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hành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trang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bước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vào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thế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>
                <a:ea typeface="SimSun" pitchFamily="2" charset="-122"/>
              </a:rPr>
              <a:t>kỉ</a:t>
            </a:r>
            <a:r>
              <a:rPr lang="en-US" altLang="zh-CN" dirty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mới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endParaRPr lang="vi-VN" dirty="0"/>
          </a:p>
        </p:txBody>
      </p:sp>
      <p:pic>
        <p:nvPicPr>
          <p:cNvPr id="4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095"/>
            <a:ext cx="956320" cy="137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10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4072" y="332656"/>
            <a:ext cx="5494312" cy="1368152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vi-VN" dirty="0"/>
              <a:t>Lập dàn ý bài văn nghị </a:t>
            </a:r>
            <a:r>
              <a:rPr lang="vi-VN" dirty="0" smtClean="0"/>
              <a:t>luận </a:t>
            </a:r>
            <a:r>
              <a:rPr lang="vi-VN" dirty="0"/>
              <a:t>là nhằm thiết kế bố cục và sắp xếp các ý theo một trật tự logic của bài.</a:t>
            </a:r>
          </a:p>
          <a:p>
            <a:endParaRPr lang="vi-VN" dirty="0"/>
          </a:p>
        </p:txBody>
      </p:sp>
      <p:sp>
        <p:nvSpPr>
          <p:cNvPr id="4" name="Right Arrow 3"/>
          <p:cNvSpPr/>
          <p:nvPr/>
        </p:nvSpPr>
        <p:spPr>
          <a:xfrm>
            <a:off x="467544" y="476672"/>
            <a:ext cx="194421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smtClean="0"/>
              <a:t>Khái niệm</a:t>
            </a:r>
            <a:endParaRPr lang="vi-VN" sz="2000" b="1"/>
          </a:p>
        </p:txBody>
      </p:sp>
      <p:sp>
        <p:nvSpPr>
          <p:cNvPr id="6" name="TextBox 5"/>
          <p:cNvSpPr txBox="1"/>
          <p:nvPr/>
        </p:nvSpPr>
        <p:spPr>
          <a:xfrm>
            <a:off x="2555775" y="2239312"/>
            <a:ext cx="6408713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dàn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giúp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sót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trọng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loại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những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không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vi-VN" sz="32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dàn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ý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thể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viết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nhanh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hay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dễ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dàng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  <a:endParaRPr lang="vi-VN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5649" y="3645024"/>
            <a:ext cx="18002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Vai trò</a:t>
            </a:r>
            <a:endParaRPr lang="vi-VN" sz="3200" b="1"/>
          </a:p>
        </p:txBody>
      </p:sp>
      <p:pic>
        <p:nvPicPr>
          <p:cNvPr id="8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09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5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Text Box 14344"/>
          <p:cNvSpPr txBox="1">
            <a:spLocks noChangeArrowheads="1"/>
          </p:cNvSpPr>
          <p:nvPr/>
        </p:nvSpPr>
        <p:spPr bwMode="auto">
          <a:xfrm>
            <a:off x="3124200" y="1371600"/>
            <a:ext cx="2438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 err="1">
                <a:ea typeface="SimSun" pitchFamily="2" charset="-122"/>
              </a:rPr>
              <a:t>Phân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tích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đề</a:t>
            </a:r>
            <a:endParaRPr lang="en-US" altLang="zh-CN" sz="2800" dirty="0">
              <a:ea typeface="SimSun" pitchFamily="2" charset="-122"/>
            </a:endParaRPr>
          </a:p>
        </p:txBody>
      </p:sp>
      <p:sp>
        <p:nvSpPr>
          <p:cNvPr id="14346" name="Text Box 14345"/>
          <p:cNvSpPr txBox="1">
            <a:spLocks noChangeArrowheads="1"/>
          </p:cNvSpPr>
          <p:nvPr/>
        </p:nvSpPr>
        <p:spPr bwMode="auto">
          <a:xfrm>
            <a:off x="762000" y="19050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nghị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14347" name="Text Box 14346"/>
          <p:cNvSpPr txBox="1">
            <a:spLocks noChangeArrowheads="1"/>
          </p:cNvSpPr>
          <p:nvPr/>
        </p:nvSpPr>
        <p:spPr bwMode="auto">
          <a:xfrm>
            <a:off x="838200" y="28194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nội</a:t>
            </a:r>
            <a:r>
              <a:rPr lang="en-US" altLang="zh-CN" sz="2400" dirty="0">
                <a:ea typeface="SimSun" pitchFamily="2" charset="-122"/>
              </a:rPr>
              <a:t> dung:</a:t>
            </a:r>
          </a:p>
        </p:txBody>
      </p:sp>
      <p:sp>
        <p:nvSpPr>
          <p:cNvPr id="14348" name="Text Box 14347"/>
          <p:cNvSpPr txBox="1">
            <a:spLocks noChangeArrowheads="1"/>
          </p:cNvSpPr>
          <p:nvPr/>
        </p:nvSpPr>
        <p:spPr bwMode="auto">
          <a:xfrm>
            <a:off x="914400" y="6019800"/>
            <a:ext cx="3048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tư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liệu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14349" name="Text Box 14348"/>
          <p:cNvSpPr txBox="1">
            <a:spLocks noChangeArrowheads="1"/>
          </p:cNvSpPr>
          <p:nvPr/>
        </p:nvSpPr>
        <p:spPr bwMode="auto">
          <a:xfrm>
            <a:off x="914400" y="5029200"/>
            <a:ext cx="495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phương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pháp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14342" name="Text Box 14352"/>
          <p:cNvSpPr txBox="1">
            <a:spLocks noChangeArrowheads="1"/>
          </p:cNvSpPr>
          <p:nvPr/>
        </p:nvSpPr>
        <p:spPr bwMode="auto">
          <a:xfrm>
            <a:off x="762000" y="609600"/>
            <a:ext cx="7239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Bài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tập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1: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Cảm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nghĩ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của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anh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(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chị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)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về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giá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trị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hiện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thực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của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đoạn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trích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Vào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phủ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chúa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Trịnh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(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trích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Thượng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kinh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kí</a:t>
            </a:r>
            <a:r>
              <a:rPr lang="en-US" altLang="zh-CN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0000CC"/>
                </a:solidFill>
                <a:ea typeface="SimSun" pitchFamily="2" charset="-122"/>
              </a:rPr>
              <a:t>sự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-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Lê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Hữu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0000CC"/>
                </a:solidFill>
                <a:ea typeface="SimSun" pitchFamily="2" charset="-122"/>
              </a:rPr>
              <a:t>Trác</a:t>
            </a:r>
            <a:r>
              <a:rPr lang="en-US" altLang="zh-CN" dirty="0">
                <a:solidFill>
                  <a:srgbClr val="0000CC"/>
                </a:solidFill>
                <a:ea typeface="SimSun" pitchFamily="2" charset="-122"/>
              </a:rPr>
              <a:t>)</a:t>
            </a:r>
          </a:p>
        </p:txBody>
      </p:sp>
      <p:sp>
        <p:nvSpPr>
          <p:cNvPr id="14343" name="Text Box 14353"/>
          <p:cNvSpPr txBox="1">
            <a:spLocks noChangeArrowheads="1"/>
          </p:cNvSpPr>
          <p:nvPr/>
        </p:nvSpPr>
        <p:spPr bwMode="auto">
          <a:xfrm>
            <a:off x="609600" y="14288"/>
            <a:ext cx="297180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smtClean="0">
                <a:ea typeface="SimSun" pitchFamily="2" charset="-122"/>
              </a:rPr>
              <a:t>3. </a:t>
            </a:r>
            <a:r>
              <a:rPr lang="en-US" altLang="zh-CN" sz="2800" b="1">
                <a:ea typeface="SimSun" pitchFamily="2" charset="-122"/>
              </a:rPr>
              <a:t>Luyện tập</a:t>
            </a:r>
          </a:p>
        </p:txBody>
      </p:sp>
      <p:sp>
        <p:nvSpPr>
          <p:cNvPr id="14356" name="Text Box 14355"/>
          <p:cNvSpPr txBox="1">
            <a:spLocks noChangeArrowheads="1"/>
          </p:cNvSpPr>
          <p:nvPr/>
        </p:nvSpPr>
        <p:spPr bwMode="auto">
          <a:xfrm>
            <a:off x="1295400" y="2438400"/>
            <a:ext cx="6705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Giá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trị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hiện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thực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sâu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sắc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của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đoạn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trích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Vào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phủ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chúa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Trịnh</a:t>
            </a:r>
            <a:endParaRPr lang="en-US" altLang="zh-CN" i="1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4357" name="Text Box 14356"/>
          <p:cNvSpPr txBox="1">
            <a:spLocks noChangeArrowheads="1"/>
          </p:cNvSpPr>
          <p:nvPr/>
        </p:nvSpPr>
        <p:spPr bwMode="auto">
          <a:xfrm>
            <a:off x="1143000" y="3352800"/>
            <a:ext cx="7620000" cy="16049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Bức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tranh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cụ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thể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,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sinh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động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về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cuộc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sống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xa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hoa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nhưng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thiếu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sinh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khí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trong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phủ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chúa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Trịnh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Thái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độ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phê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phán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nhẹ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nhàng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mà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thấm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thía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của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Lê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Hữu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Trác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, qua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đó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tác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giả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dự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cảm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về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sự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suy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tàn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của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triều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Lê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-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Trịnh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thế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kỉ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XVIII.</a:t>
            </a:r>
          </a:p>
        </p:txBody>
      </p:sp>
      <p:sp>
        <p:nvSpPr>
          <p:cNvPr id="14358" name="Text Box 14357"/>
          <p:cNvSpPr txBox="1">
            <a:spLocks noChangeArrowheads="1"/>
          </p:cNvSpPr>
          <p:nvPr/>
        </p:nvSpPr>
        <p:spPr bwMode="auto">
          <a:xfrm>
            <a:off x="3810000" y="6110288"/>
            <a:ext cx="4114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Đoạn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trích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Vào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phủ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chúa</a:t>
            </a:r>
            <a:r>
              <a:rPr lang="en-US" altLang="zh-CN" i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i="1" dirty="0" err="1">
                <a:solidFill>
                  <a:srgbClr val="FF0000"/>
                </a:solidFill>
                <a:ea typeface="SimSun" pitchFamily="2" charset="-122"/>
              </a:rPr>
              <a:t>Trịnh</a:t>
            </a:r>
            <a:endParaRPr lang="en-US" altLang="zh-CN" i="1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14359" name="Text Box 14358"/>
          <p:cNvSpPr txBox="1">
            <a:spLocks noChangeArrowheads="1"/>
          </p:cNvSpPr>
          <p:nvPr/>
        </p:nvSpPr>
        <p:spPr bwMode="auto">
          <a:xfrm>
            <a:off x="1295400" y="5562600"/>
            <a:ext cx="48768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Kết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hợp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thao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tác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phân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tích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và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nêu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cảm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nghĩ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</p:txBody>
      </p:sp>
      <p:pic>
        <p:nvPicPr>
          <p:cNvPr id="13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09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9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/>
      <p:bldP spid="14346" grpId="0" animBg="1"/>
      <p:bldP spid="14347" grpId="0" animBg="1"/>
      <p:bldP spid="14348" grpId="0" animBg="1"/>
      <p:bldP spid="14349" grpId="0" animBg="1"/>
      <p:bldP spid="14356" grpId="0" animBg="1"/>
      <p:bldP spid="14357" grpId="0" animBg="1"/>
      <p:bldP spid="14358" grpId="0" animBg="1"/>
      <p:bldP spid="143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29697"/>
          <p:cNvSpPr>
            <a:spLocks noGrp="1" noChangeArrowheads="1"/>
          </p:cNvSpPr>
          <p:nvPr>
            <p:ph type="title"/>
          </p:nvPr>
        </p:nvSpPr>
        <p:spPr>
          <a:xfrm>
            <a:off x="251520" y="21468"/>
            <a:ext cx="7776864" cy="710759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altLang="zh-C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I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. 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Phân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 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tích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 </a:t>
            </a:r>
            <a:r>
              <a:rPr lang="en-US" altLang="zh-CN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itchFamily="2" charset="-122"/>
              </a:rPr>
              <a:t>đề</a:t>
            </a:r>
            <a:r>
              <a:rPr lang="en-US" altLang="zh-CN" sz="2800" dirty="0" smtClean="0">
                <a:ea typeface="SimSun" pitchFamily="2" charset="-122"/>
              </a:rPr>
              <a:t>:</a:t>
            </a:r>
            <a:endParaRPr lang="en-US" altLang="zh-CN" sz="3200" dirty="0" smtClean="0">
              <a:ea typeface="SimSun" pitchFamily="2" charset="-122"/>
            </a:endParaRPr>
          </a:p>
        </p:txBody>
      </p:sp>
      <p:sp>
        <p:nvSpPr>
          <p:cNvPr id="5122" name="Text Placeholder 29698"/>
          <p:cNvSpPr>
            <a:spLocks noGrp="1" noChangeArrowheads="1"/>
          </p:cNvSpPr>
          <p:nvPr>
            <p:ph idx="1"/>
          </p:nvPr>
        </p:nvSpPr>
        <p:spPr>
          <a:xfrm>
            <a:off x="139719" y="1340768"/>
            <a:ext cx="9036496" cy="51125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2800" dirty="0" smtClean="0">
              <a:ea typeface="SimSun" pitchFamily="2" charset="-122"/>
            </a:endParaRPr>
          </a:p>
          <a:p>
            <a:pPr>
              <a:buFont typeface="Arial" pitchFamily="34" charset="0"/>
              <a:buNone/>
            </a:pPr>
            <a:r>
              <a:rPr lang="en-US" altLang="zh-CN" sz="1800" dirty="0" smtClean="0">
                <a:ea typeface="SimSun" pitchFamily="2" charset="-122"/>
              </a:rPr>
              <a:t>     </a:t>
            </a:r>
            <a:r>
              <a:rPr lang="en-US" altLang="zh-CN" sz="2400" dirty="0" smtClean="0">
                <a:ea typeface="SimSun" pitchFamily="2" charset="-122"/>
              </a:rPr>
              <a:t> </a:t>
            </a:r>
            <a:r>
              <a:rPr lang="en-US" altLang="zh-CN" sz="2800" i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Nhóm</a:t>
            </a:r>
            <a:r>
              <a:rPr lang="en-US" altLang="zh-CN" sz="2800" b="1" dirty="0" smtClean="0">
                <a:ea typeface="SimSun" pitchFamily="2" charset="-122"/>
              </a:rPr>
              <a:t> 1</a:t>
            </a:r>
            <a:r>
              <a:rPr lang="en-US" altLang="zh-CN" sz="2800" i="1" dirty="0" smtClean="0">
                <a:ea typeface="SimSun" pitchFamily="2" charset="-122"/>
              </a:rPr>
              <a:t>:  </a:t>
            </a:r>
          </a:p>
          <a:p>
            <a:pPr>
              <a:buFont typeface="Arial" pitchFamily="34" charset="0"/>
              <a:buNone/>
            </a:pPr>
            <a:r>
              <a:rPr lang="en-US" altLang="zh-CN" sz="2800" b="1" dirty="0" err="1" smtClean="0">
                <a:ea typeface="SimSun" pitchFamily="2" charset="-122"/>
              </a:rPr>
              <a:t>Đề</a:t>
            </a:r>
            <a:r>
              <a:rPr lang="en-US" altLang="zh-CN" sz="2800" b="1" dirty="0" smtClean="0">
                <a:ea typeface="SimSun" pitchFamily="2" charset="-122"/>
              </a:rPr>
              <a:t> 1: </a:t>
            </a:r>
            <a:r>
              <a:rPr lang="en-US" altLang="zh-CN" sz="2800" b="1" dirty="0" err="1" smtClean="0">
                <a:ea typeface="SimSun" pitchFamily="2" charset="-122"/>
              </a:rPr>
              <a:t>Từ</a:t>
            </a:r>
            <a:r>
              <a:rPr lang="en-US" altLang="zh-CN" sz="2800" b="1" dirty="0" smtClean="0">
                <a:ea typeface="SimSun" pitchFamily="2" charset="-122"/>
              </a:rPr>
              <a:t> ý </a:t>
            </a:r>
            <a:r>
              <a:rPr lang="en-US" altLang="zh-CN" sz="2800" b="1" dirty="0" err="1" smtClean="0">
                <a:ea typeface="SimSun" pitchFamily="2" charset="-122"/>
              </a:rPr>
              <a:t>kiến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dưới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đây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anh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chị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có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suy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nghĩ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gì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về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việc</a:t>
            </a:r>
            <a:r>
              <a:rPr lang="en-US" altLang="zh-CN" sz="2800" b="1" dirty="0" smtClean="0">
                <a:ea typeface="SimSun" pitchFamily="2" charset="-122"/>
              </a:rPr>
              <a:t> “</a:t>
            </a:r>
            <a:r>
              <a:rPr lang="en-US" altLang="zh-CN" sz="2800" b="1" dirty="0" err="1" smtClean="0">
                <a:ea typeface="SimSun" pitchFamily="2" charset="-122"/>
              </a:rPr>
              <a:t>chuẩn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bị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hành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trang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vào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thế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kỉ</a:t>
            </a:r>
            <a:r>
              <a:rPr lang="en-US" altLang="zh-CN" sz="2800" b="1" dirty="0" smtClean="0">
                <a:ea typeface="SimSun" pitchFamily="2" charset="-122"/>
              </a:rPr>
              <a:t> </a:t>
            </a:r>
            <a:r>
              <a:rPr lang="en-US" altLang="zh-CN" sz="2800" b="1" dirty="0" err="1" smtClean="0">
                <a:ea typeface="SimSun" pitchFamily="2" charset="-122"/>
              </a:rPr>
              <a:t>mới</a:t>
            </a:r>
            <a:r>
              <a:rPr lang="en-US" altLang="zh-CN" sz="2800" b="1" dirty="0" smtClean="0">
                <a:ea typeface="SimSun" pitchFamily="2" charset="-122"/>
              </a:rPr>
              <a:t>”?</a:t>
            </a:r>
            <a:br>
              <a:rPr lang="en-US" altLang="zh-CN" sz="2800" b="1" dirty="0" smtClean="0">
                <a:ea typeface="SimSun" pitchFamily="2" charset="-122"/>
              </a:rPr>
            </a:b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“</a:t>
            </a:r>
            <a:r>
              <a:rPr lang="en-US" altLang="zh-CN" sz="2800" b="1" dirty="0" err="1" smtClean="0">
                <a:solidFill>
                  <a:srgbClr val="FF0000"/>
                </a:solidFill>
                <a:ea typeface="SimSun" pitchFamily="2" charset="-122"/>
              </a:rPr>
              <a:t>Cái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  <a:ea typeface="SimSun" pitchFamily="2" charset="-122"/>
              </a:rPr>
              <a:t>mạnh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con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người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Việt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nam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sự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thông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minh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nhạy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bén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với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cái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mới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...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Nhưng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bên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cạnh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đó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vẫn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tồn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tại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không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  <a:ea typeface="SimSun" pitchFamily="2" charset="-122"/>
              </a:rPr>
              <a:t>ít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  <a:ea typeface="SimSun" pitchFamily="2" charset="-122"/>
              </a:rPr>
              <a:t>cái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FF0000"/>
                </a:solidFill>
                <a:ea typeface="SimSun" pitchFamily="2" charset="-122"/>
              </a:rPr>
              <a:t>yếu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.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Ấy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những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lỗ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hổng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về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kiến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thức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cơ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bản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do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chạy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theo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những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môn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học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“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thời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thượng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”,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nhất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khả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năng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thực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hành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sáng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tạo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bị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hạn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chế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do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lối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học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chay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học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vẹt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nặng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nề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...”</a:t>
            </a:r>
            <a:b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</a:b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 (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Theo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Vũ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70C0"/>
                </a:solidFill>
                <a:ea typeface="SimSun" pitchFamily="2" charset="-122"/>
              </a:rPr>
              <a:t>Khoan</a:t>
            </a: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Chuẩn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bị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hành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trang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vào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thế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kỉ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800" i="1" dirty="0" err="1" smtClean="0">
                <a:solidFill>
                  <a:srgbClr val="0070C0"/>
                </a:solidFill>
                <a:ea typeface="SimSun" pitchFamily="2" charset="-122"/>
              </a:rPr>
              <a:t>mới</a:t>
            </a:r>
            <a:r>
              <a:rPr lang="en-US" altLang="zh-CN" sz="2800" i="1" dirty="0" smtClean="0">
                <a:solidFill>
                  <a:srgbClr val="0070C0"/>
                </a:solidFill>
                <a:ea typeface="SimSun" pitchFamily="2" charset="-122"/>
              </a:rPr>
              <a:t>)</a:t>
            </a:r>
          </a:p>
          <a:p>
            <a:pPr>
              <a:buFont typeface="Arial" pitchFamily="34" charset="0"/>
              <a:buNone/>
            </a:pPr>
            <a:endParaRPr lang="en-US" altLang="zh-CN" sz="1800" dirty="0" smtClean="0">
              <a:solidFill>
                <a:srgbClr val="0000CC"/>
              </a:solidFill>
              <a:ea typeface="SimSun" pitchFamily="2" charset="-122"/>
            </a:endParaRPr>
          </a:p>
          <a:p>
            <a:pPr>
              <a:buFont typeface="Arial" pitchFamily="34" charset="0"/>
              <a:buNone/>
            </a:pPr>
            <a:endParaRPr lang="en-US" altLang="zh-CN" sz="1800" dirty="0" smtClean="0">
              <a:solidFill>
                <a:srgbClr val="0000CC"/>
              </a:solidFill>
              <a:ea typeface="SimSun" pitchFamily="2" charset="-122"/>
            </a:endParaRPr>
          </a:p>
        </p:txBody>
      </p:sp>
      <p:pic>
        <p:nvPicPr>
          <p:cNvPr id="5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84529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xplosion 2 2"/>
          <p:cNvSpPr/>
          <p:nvPr/>
        </p:nvSpPr>
        <p:spPr>
          <a:xfrm>
            <a:off x="2123728" y="0"/>
            <a:ext cx="6912768" cy="2160240"/>
          </a:xfrm>
          <a:prstGeom prst="irregularSeal2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ngữ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liêu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sgk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23</a:t>
            </a:r>
            <a:endParaRPr lang="vi-VN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3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0482"/>
          <p:cNvSpPr txBox="1">
            <a:spLocks noChangeArrowheads="1"/>
          </p:cNvSpPr>
          <p:nvPr/>
        </p:nvSpPr>
        <p:spPr bwMode="auto">
          <a:xfrm>
            <a:off x="228600" y="441325"/>
            <a:ext cx="91440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Bài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tập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2</a:t>
            </a:r>
            <a:r>
              <a:rPr lang="en-US" altLang="zh-CN" sz="2000" dirty="0">
                <a:ea typeface="SimSun" pitchFamily="2" charset="-122"/>
              </a:rPr>
              <a:t> .</a:t>
            </a:r>
            <a:r>
              <a:rPr lang="en-US" altLang="zh-CN" sz="2000" dirty="0" err="1">
                <a:solidFill>
                  <a:srgbClr val="0000CC"/>
                </a:solidFill>
                <a:latin typeface=".VnArial" pitchFamily="34" charset="0"/>
                <a:ea typeface="SimSun" pitchFamily="2" charset="-122"/>
              </a:rPr>
              <a:t>T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ài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năng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sử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dụng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ngôn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ngữ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dân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tộc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Hồ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Xuân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Hương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qua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một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bài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thơ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Nôm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mà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anh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(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chị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)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yêu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thích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(</a:t>
            </a:r>
            <a:r>
              <a:rPr lang="en-US" altLang="zh-CN" sz="2000" i="1" dirty="0" err="1">
                <a:solidFill>
                  <a:srgbClr val="0000CC"/>
                </a:solidFill>
                <a:ea typeface="SimSun" pitchFamily="2" charset="-122"/>
              </a:rPr>
              <a:t>Bánh</a:t>
            </a:r>
            <a:r>
              <a:rPr lang="en-US" altLang="zh-CN" sz="2000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i="1" dirty="0" err="1">
                <a:solidFill>
                  <a:srgbClr val="0000CC"/>
                </a:solidFill>
                <a:ea typeface="SimSun" pitchFamily="2" charset="-122"/>
              </a:rPr>
              <a:t>trôi</a:t>
            </a:r>
            <a:r>
              <a:rPr lang="en-US" altLang="zh-CN" sz="2000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i="1" dirty="0" err="1">
                <a:solidFill>
                  <a:srgbClr val="0000CC"/>
                </a:solidFill>
                <a:ea typeface="SimSun" pitchFamily="2" charset="-122"/>
              </a:rPr>
              <a:t>nước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hoặc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i="1" dirty="0" err="1">
                <a:solidFill>
                  <a:srgbClr val="0000CC"/>
                </a:solidFill>
                <a:ea typeface="SimSun" pitchFamily="2" charset="-122"/>
              </a:rPr>
              <a:t>Tự</a:t>
            </a:r>
            <a:r>
              <a:rPr lang="en-US" altLang="zh-CN" sz="2000" i="1" dirty="0">
                <a:solidFill>
                  <a:srgbClr val="0000CC"/>
                </a:solidFill>
                <a:ea typeface="SimSun" pitchFamily="2" charset="-122"/>
              </a:rPr>
              <a:t> </a:t>
            </a:r>
            <a:r>
              <a:rPr lang="en-US" altLang="zh-CN" sz="2000" i="1" dirty="0" err="1">
                <a:solidFill>
                  <a:srgbClr val="0000CC"/>
                </a:solidFill>
                <a:ea typeface="SimSun" pitchFamily="2" charset="-122"/>
              </a:rPr>
              <a:t>tình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– </a:t>
            </a:r>
            <a:r>
              <a:rPr lang="en-US" altLang="zh-CN" sz="2000" dirty="0" err="1">
                <a:solidFill>
                  <a:srgbClr val="0000CC"/>
                </a:solidFill>
                <a:ea typeface="SimSun" pitchFamily="2" charset="-122"/>
              </a:rPr>
              <a:t>Bài</a:t>
            </a:r>
            <a:r>
              <a:rPr lang="en-US" altLang="zh-CN" sz="2000" dirty="0">
                <a:solidFill>
                  <a:srgbClr val="0000CC"/>
                </a:solidFill>
                <a:ea typeface="SimSun" pitchFamily="2" charset="-122"/>
              </a:rPr>
              <a:t> II)</a:t>
            </a:r>
          </a:p>
        </p:txBody>
      </p:sp>
      <p:sp>
        <p:nvSpPr>
          <p:cNvPr id="20484" name="Text Box 20483"/>
          <p:cNvSpPr txBox="1">
            <a:spLocks noChangeArrowheads="1"/>
          </p:cNvSpPr>
          <p:nvPr/>
        </p:nvSpPr>
        <p:spPr bwMode="auto">
          <a:xfrm>
            <a:off x="1524000" y="2346325"/>
            <a:ext cx="7391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FF0000"/>
                </a:solidFill>
                <a:latin typeface=".VnTime" pitchFamily="34" charset="0"/>
                <a:ea typeface="SimSun" pitchFamily="2" charset="-122"/>
              </a:rPr>
              <a:t>T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ài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năng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sử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dụng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ngôn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ngữ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dân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tộc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Hồ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Xuân</a:t>
            </a:r>
            <a:r>
              <a:rPr lang="en-US" altLang="zh-CN" sz="2000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  <a:ea typeface="SimSun" pitchFamily="2" charset="-122"/>
              </a:rPr>
              <a:t>Hương</a:t>
            </a:r>
            <a:endParaRPr lang="en-US" altLang="zh-CN" sz="2000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20486" name="Text Box 20485"/>
          <p:cNvSpPr txBox="1">
            <a:spLocks noChangeArrowheads="1"/>
          </p:cNvSpPr>
          <p:nvPr/>
        </p:nvSpPr>
        <p:spPr bwMode="auto">
          <a:xfrm>
            <a:off x="3276600" y="1447800"/>
            <a:ext cx="2438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ea typeface="SimSun" pitchFamily="2" charset="-122"/>
              </a:rPr>
              <a:t>Phân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tích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20487" name="Text Box 20486"/>
          <p:cNvSpPr txBox="1">
            <a:spLocks noChangeArrowheads="1"/>
          </p:cNvSpPr>
          <p:nvPr/>
        </p:nvSpPr>
        <p:spPr bwMode="auto">
          <a:xfrm>
            <a:off x="762000" y="1828800"/>
            <a:ext cx="3733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nghị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20488" name="Text Box 20487"/>
          <p:cNvSpPr txBox="1">
            <a:spLocks noChangeArrowheads="1"/>
          </p:cNvSpPr>
          <p:nvPr/>
        </p:nvSpPr>
        <p:spPr bwMode="auto">
          <a:xfrm>
            <a:off x="838200" y="28194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nội</a:t>
            </a:r>
            <a:r>
              <a:rPr lang="en-US" altLang="zh-CN" sz="2400" dirty="0">
                <a:ea typeface="SimSun" pitchFamily="2" charset="-122"/>
              </a:rPr>
              <a:t> dung</a:t>
            </a:r>
          </a:p>
        </p:txBody>
      </p:sp>
      <p:sp>
        <p:nvSpPr>
          <p:cNvPr id="20489" name="Text Box 20488"/>
          <p:cNvSpPr txBox="1">
            <a:spLocks noChangeArrowheads="1"/>
          </p:cNvSpPr>
          <p:nvPr/>
        </p:nvSpPr>
        <p:spPr bwMode="auto">
          <a:xfrm>
            <a:off x="914400" y="5715000"/>
            <a:ext cx="3276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ea typeface="SimSun" pitchFamily="2" charset="-122"/>
              </a:rPr>
              <a:t>- Yêu cầu về tư liệu:</a:t>
            </a:r>
          </a:p>
        </p:txBody>
      </p:sp>
      <p:sp>
        <p:nvSpPr>
          <p:cNvPr id="20490" name="Text Box 20489"/>
          <p:cNvSpPr txBox="1">
            <a:spLocks noChangeArrowheads="1"/>
          </p:cNvSpPr>
          <p:nvPr/>
        </p:nvSpPr>
        <p:spPr bwMode="auto">
          <a:xfrm>
            <a:off x="914400" y="4724400"/>
            <a:ext cx="441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phương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pháp</a:t>
            </a:r>
            <a:r>
              <a:rPr lang="en-US" altLang="zh-CN" dirty="0">
                <a:ea typeface="SimSun" pitchFamily="2" charset="-122"/>
              </a:rPr>
              <a:t>:</a:t>
            </a:r>
          </a:p>
        </p:txBody>
      </p:sp>
      <p:sp>
        <p:nvSpPr>
          <p:cNvPr id="20491" name="Text Box 20490"/>
          <p:cNvSpPr txBox="1">
            <a:spLocks noChangeArrowheads="1"/>
          </p:cNvSpPr>
          <p:nvPr/>
        </p:nvSpPr>
        <p:spPr bwMode="auto">
          <a:xfrm>
            <a:off x="1600200" y="5195888"/>
            <a:ext cx="48006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Kết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hợp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thao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tác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phân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tích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và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bình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luận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20492" name="Text Box 20491"/>
          <p:cNvSpPr txBox="1">
            <a:spLocks noChangeArrowheads="1"/>
          </p:cNvSpPr>
          <p:nvPr/>
        </p:nvSpPr>
        <p:spPr bwMode="auto">
          <a:xfrm>
            <a:off x="1676400" y="6172200"/>
            <a:ext cx="3200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Thơ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Hồ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SimSun" pitchFamily="2" charset="-122"/>
              </a:rPr>
              <a:t>Xuân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Hương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</p:txBody>
      </p:sp>
      <p:sp>
        <p:nvSpPr>
          <p:cNvPr id="20495" name="Text Box 20494"/>
          <p:cNvSpPr txBox="1">
            <a:spLocks noChangeArrowheads="1"/>
          </p:cNvSpPr>
          <p:nvPr/>
        </p:nvSpPr>
        <p:spPr bwMode="auto">
          <a:xfrm>
            <a:off x="1524000" y="3352800"/>
            <a:ext cx="5562600" cy="119221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Dùng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văn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tự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Nôm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Sử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dụng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các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từ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ngữ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thuần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Việt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tài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tình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Sử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dụng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hình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thức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đảo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trật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tự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cú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ea typeface="SimSun" pitchFamily="2" charset="-122"/>
              </a:rPr>
              <a:t>pháp</a:t>
            </a:r>
            <a:endParaRPr lang="en-US" altLang="zh-CN" dirty="0">
              <a:solidFill>
                <a:srgbClr val="FF000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048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332656"/>
            <a:ext cx="8859663" cy="6336704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i="1" dirty="0" smtClean="0">
                <a:ea typeface="SimSun" pitchFamily="2" charset="-122"/>
              </a:rPr>
              <a:t> </a:t>
            </a:r>
          </a:p>
          <a:p>
            <a:pPr>
              <a:buNone/>
            </a:pPr>
            <a:r>
              <a:rPr lang="en-US" altLang="zh-CN" b="1" dirty="0" err="1" smtClean="0">
                <a:solidFill>
                  <a:srgbClr val="C00000"/>
                </a:solidFill>
                <a:ea typeface="SimSun" pitchFamily="2" charset="-122"/>
              </a:rPr>
              <a:t>Nhóm</a:t>
            </a:r>
            <a:r>
              <a:rPr lang="en-US" altLang="zh-CN" b="1" dirty="0" smtClean="0">
                <a:solidFill>
                  <a:srgbClr val="C00000"/>
                </a:solidFill>
                <a:ea typeface="SimSun" pitchFamily="2" charset="-122"/>
              </a:rPr>
              <a:t> 2:  </a:t>
            </a:r>
            <a:r>
              <a:rPr lang="en-US" altLang="zh-CN" dirty="0" err="1" smtClean="0">
                <a:ea typeface="SimSun" pitchFamily="2" charset="-122"/>
              </a:rPr>
              <a:t>Đề</a:t>
            </a:r>
            <a:r>
              <a:rPr lang="en-US" altLang="zh-CN" dirty="0" smtClean="0">
                <a:ea typeface="SimSun" pitchFamily="2" charset="-122"/>
              </a:rPr>
              <a:t> 2: </a:t>
            </a:r>
            <a:r>
              <a:rPr lang="en-US" altLang="zh-CN" dirty="0" err="1" smtClean="0">
                <a:ea typeface="SimSun" pitchFamily="2" charset="-122"/>
              </a:rPr>
              <a:t>Tâm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sự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của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Hồ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Xuân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Hương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trong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bài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thơ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Tự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tình</a:t>
            </a:r>
            <a:r>
              <a:rPr lang="en-US" altLang="zh-CN" i="1" dirty="0" smtClean="0">
                <a:ea typeface="SimSun" pitchFamily="2" charset="-122"/>
              </a:rPr>
              <a:t> II</a:t>
            </a:r>
            <a:r>
              <a:rPr lang="en-US" altLang="zh-CN" i="1" dirty="0" smtClean="0">
                <a:solidFill>
                  <a:srgbClr val="0070C0"/>
                </a:solidFill>
                <a:ea typeface="SimSun" pitchFamily="2" charset="-122"/>
              </a:rPr>
              <a:t>.</a:t>
            </a:r>
          </a:p>
          <a:p>
            <a:pPr>
              <a:buNone/>
            </a:pP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b="1" dirty="0" err="1" smtClean="0">
                <a:solidFill>
                  <a:srgbClr val="C00000"/>
                </a:solidFill>
                <a:ea typeface="SimSun" pitchFamily="2" charset="-122"/>
              </a:rPr>
              <a:t>Nhóm</a:t>
            </a:r>
            <a:r>
              <a:rPr lang="en-US" altLang="zh-CN" b="1" dirty="0" smtClean="0">
                <a:solidFill>
                  <a:srgbClr val="C00000"/>
                </a:solidFill>
                <a:ea typeface="SimSun" pitchFamily="2" charset="-122"/>
              </a:rPr>
              <a:t> 3:  </a:t>
            </a:r>
            <a:r>
              <a:rPr lang="en-US" altLang="zh-CN" dirty="0" err="1" smtClean="0">
                <a:ea typeface="SimSun" pitchFamily="2" charset="-122"/>
              </a:rPr>
              <a:t>Đề</a:t>
            </a:r>
            <a:r>
              <a:rPr lang="en-US" altLang="zh-CN" dirty="0" smtClean="0">
                <a:ea typeface="SimSun" pitchFamily="2" charset="-122"/>
              </a:rPr>
              <a:t> 3:Về </a:t>
            </a:r>
            <a:r>
              <a:rPr lang="en-US" altLang="zh-CN" dirty="0" err="1" smtClean="0">
                <a:ea typeface="SimSun" pitchFamily="2" charset="-122"/>
              </a:rPr>
              <a:t>một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vẻ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đẹp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của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bài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thơ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Câu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cá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mùa</a:t>
            </a:r>
            <a:r>
              <a:rPr lang="en-US" altLang="zh-CN" i="1" dirty="0" smtClean="0">
                <a:ea typeface="SimSun" pitchFamily="2" charset="-122"/>
              </a:rPr>
              <a:t> </a:t>
            </a:r>
            <a:r>
              <a:rPr lang="en-US" altLang="zh-CN" i="1" dirty="0" err="1" smtClean="0">
                <a:ea typeface="SimSun" pitchFamily="2" charset="-122"/>
              </a:rPr>
              <a:t>thu</a:t>
            </a:r>
            <a:r>
              <a:rPr lang="en-US" altLang="zh-CN" dirty="0" smtClean="0">
                <a:ea typeface="SimSun" pitchFamily="2" charset="-122"/>
              </a:rPr>
              <a:t> (Thu </a:t>
            </a:r>
            <a:r>
              <a:rPr lang="en-US" altLang="zh-CN" dirty="0" err="1" smtClean="0">
                <a:ea typeface="SimSun" pitchFamily="2" charset="-122"/>
              </a:rPr>
              <a:t>điếu</a:t>
            </a:r>
            <a:r>
              <a:rPr lang="en-US" altLang="zh-CN" dirty="0" smtClean="0">
                <a:ea typeface="SimSun" pitchFamily="2" charset="-122"/>
              </a:rPr>
              <a:t>) </a:t>
            </a:r>
            <a:r>
              <a:rPr lang="en-US" altLang="zh-CN" dirty="0" err="1" smtClean="0">
                <a:ea typeface="SimSun" pitchFamily="2" charset="-122"/>
              </a:rPr>
              <a:t>của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Nguyễn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 err="1" smtClean="0">
                <a:ea typeface="SimSun" pitchFamily="2" charset="-122"/>
              </a:rPr>
              <a:t>Khuyến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</p:txBody>
      </p:sp>
      <p:pic>
        <p:nvPicPr>
          <p:cNvPr id="4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-4512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2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55625" y="85566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altLang="zh-CN" smtClean="0">
              <a:ea typeface="SimSun" pitchFamily="2" charset="-122"/>
            </a:endParaRPr>
          </a:p>
          <a:p>
            <a:pPr>
              <a:buFontTx/>
              <a:buNone/>
            </a:pPr>
            <a:r>
              <a:rPr lang="en-US" altLang="zh-CN" smtClean="0">
                <a:ea typeface="SimSun" pitchFamily="2" charset="-122"/>
              </a:rPr>
              <a:t>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3501008"/>
            <a:ext cx="8640960" cy="286232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en-US" altLang="zh-CN" sz="3600" dirty="0" smtClean="0">
                <a:solidFill>
                  <a:srgbClr val="0000CC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Vấn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đề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cần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nghị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luận</a:t>
            </a:r>
            <a:endParaRPr lang="en-US" altLang="zh-CN" sz="36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Yêu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cầu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nội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dung(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Biểu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hiện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của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VĐNL)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n-US" altLang="zh-CN" sz="3600" dirty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Yêu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cầu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phương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pháp</a:t>
            </a:r>
            <a:endParaRPr lang="en-US" altLang="zh-CN" sz="36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Yêu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cầu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về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tư</a:t>
            </a:r>
            <a:r>
              <a:rPr lang="en-US" altLang="zh-CN" sz="36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US" altLang="zh-CN" sz="3600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liệu</a:t>
            </a:r>
            <a:endParaRPr lang="vi-VN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800" y="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xplosion 1 3"/>
          <p:cNvSpPr/>
          <p:nvPr/>
        </p:nvSpPr>
        <p:spPr>
          <a:xfrm>
            <a:off x="1525658" y="116632"/>
            <a:ext cx="6738142" cy="3384376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thảo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luận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phút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dung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vi-VN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6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7169"/>
          <p:cNvSpPr>
            <a:spLocks noGrp="1" noChangeArrowheads="1"/>
          </p:cNvSpPr>
          <p:nvPr>
            <p:ph type="title"/>
          </p:nvPr>
        </p:nvSpPr>
        <p:spPr>
          <a:xfrm>
            <a:off x="109831" y="260648"/>
            <a:ext cx="8686800" cy="72824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altLang="zh-CN" sz="2800" b="1" dirty="0" err="1" smtClean="0">
                <a:solidFill>
                  <a:srgbClr val="0070C0"/>
                </a:solidFill>
                <a:ea typeface="SimSun" pitchFamily="2" charset="-122"/>
              </a:rPr>
              <a:t>Đề</a:t>
            </a:r>
            <a:r>
              <a:rPr lang="en-US" altLang="zh-CN" sz="2800" b="1" dirty="0" smtClean="0">
                <a:solidFill>
                  <a:srgbClr val="0070C0"/>
                </a:solidFill>
                <a:ea typeface="SimSun" pitchFamily="2" charset="-122"/>
              </a:rPr>
              <a:t> 1.</a:t>
            </a:r>
            <a:endParaRPr lang="en-US" altLang="zh-CN" sz="2800" b="1" i="1" dirty="0" smtClean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7170" name="Text Box 7171"/>
          <p:cNvSpPr txBox="1">
            <a:spLocks noChangeArrowheads="1"/>
          </p:cNvSpPr>
          <p:nvPr/>
        </p:nvSpPr>
        <p:spPr bwMode="auto">
          <a:xfrm>
            <a:off x="115893" y="1002654"/>
            <a:ext cx="288173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nghị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7171" name="Text Box 7172"/>
          <p:cNvSpPr txBox="1">
            <a:spLocks noChangeArrowheads="1"/>
          </p:cNvSpPr>
          <p:nvPr/>
        </p:nvSpPr>
        <p:spPr bwMode="auto">
          <a:xfrm>
            <a:off x="115893" y="1467888"/>
            <a:ext cx="341831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nội</a:t>
            </a:r>
            <a:r>
              <a:rPr lang="en-US" altLang="zh-CN" sz="2400" dirty="0">
                <a:ea typeface="SimSun" pitchFamily="2" charset="-122"/>
              </a:rPr>
              <a:t> dung:</a:t>
            </a:r>
          </a:p>
        </p:txBody>
      </p:sp>
      <p:sp>
        <p:nvSpPr>
          <p:cNvPr id="7172" name="Text Box 7173"/>
          <p:cNvSpPr txBox="1">
            <a:spLocks noChangeArrowheads="1"/>
          </p:cNvSpPr>
          <p:nvPr/>
        </p:nvSpPr>
        <p:spPr bwMode="auto">
          <a:xfrm>
            <a:off x="110483" y="4607209"/>
            <a:ext cx="4005561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phương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pháp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7173" name="Text Box 7174"/>
          <p:cNvSpPr txBox="1">
            <a:spLocks noChangeArrowheads="1"/>
          </p:cNvSpPr>
          <p:nvPr/>
        </p:nvSpPr>
        <p:spPr bwMode="auto">
          <a:xfrm>
            <a:off x="127448" y="5661248"/>
            <a:ext cx="310470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tư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liệu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7176" name="Text Box 7175"/>
          <p:cNvSpPr txBox="1">
            <a:spLocks noChangeArrowheads="1"/>
          </p:cNvSpPr>
          <p:nvPr/>
        </p:nvSpPr>
        <p:spPr bwMode="auto">
          <a:xfrm>
            <a:off x="2993742" y="1002654"/>
            <a:ext cx="583592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ea typeface="SimSun" pitchFamily="2" charset="-122"/>
              </a:rPr>
              <a:t>Việc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chuẩn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hành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trang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vào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thế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kỉ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mới</a:t>
            </a:r>
            <a:endParaRPr lang="en-US" altLang="zh-CN" sz="2400" dirty="0">
              <a:ea typeface="SimSun" pitchFamily="2" charset="-122"/>
            </a:endParaRPr>
          </a:p>
        </p:txBody>
      </p:sp>
      <p:sp>
        <p:nvSpPr>
          <p:cNvPr id="7177" name="Text Box 7176"/>
          <p:cNvSpPr txBox="1">
            <a:spLocks noChangeArrowheads="1"/>
          </p:cNvSpPr>
          <p:nvPr/>
        </p:nvSpPr>
        <p:spPr bwMode="auto">
          <a:xfrm>
            <a:off x="323528" y="1929553"/>
            <a:ext cx="8712968" cy="267765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zh-CN" sz="2400" dirty="0" err="1">
                <a:ea typeface="SimSun" pitchFamily="2" charset="-122"/>
              </a:rPr>
              <a:t>Từ</a:t>
            </a:r>
            <a:r>
              <a:rPr lang="en-US" altLang="zh-CN" sz="2400" dirty="0">
                <a:ea typeface="SimSun" pitchFamily="2" charset="-122"/>
              </a:rPr>
              <a:t> ý </a:t>
            </a:r>
            <a:r>
              <a:rPr lang="en-US" altLang="zh-CN" sz="2400" dirty="0" err="1">
                <a:ea typeface="SimSun" pitchFamily="2" charset="-122"/>
              </a:rPr>
              <a:t>kiến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của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Vũ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Khoan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có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thể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suy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ra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  <a:p>
            <a:r>
              <a:rPr lang="en-US" altLang="zh-CN" sz="2400" dirty="0">
                <a:ea typeface="SimSun" pitchFamily="2" charset="-122"/>
              </a:rPr>
              <a:t>+ </a:t>
            </a:r>
            <a:r>
              <a:rPr lang="en-US" altLang="zh-CN" sz="2400" dirty="0" err="1">
                <a:ea typeface="SimSun" pitchFamily="2" charset="-122"/>
              </a:rPr>
              <a:t>Người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Việt</a:t>
            </a:r>
            <a:r>
              <a:rPr lang="en-US" altLang="zh-CN" sz="2400" dirty="0">
                <a:ea typeface="SimSun" pitchFamily="2" charset="-122"/>
              </a:rPr>
              <a:t> Nam </a:t>
            </a:r>
            <a:r>
              <a:rPr lang="en-US" altLang="zh-CN" sz="2400" dirty="0" err="1">
                <a:ea typeface="SimSun" pitchFamily="2" charset="-122"/>
              </a:rPr>
              <a:t>có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nhiều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điểm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mạnh</a:t>
            </a:r>
            <a:r>
              <a:rPr lang="en-US" altLang="zh-CN" sz="2400" dirty="0">
                <a:ea typeface="SimSun" pitchFamily="2" charset="-122"/>
              </a:rPr>
              <a:t>: </a:t>
            </a:r>
            <a:r>
              <a:rPr lang="en-US" altLang="zh-CN" sz="2400" dirty="0" err="1">
                <a:ea typeface="SimSun" pitchFamily="2" charset="-122"/>
              </a:rPr>
              <a:t>thông</a:t>
            </a:r>
            <a:r>
              <a:rPr lang="en-US" altLang="zh-CN" sz="2400" dirty="0">
                <a:ea typeface="SimSun" pitchFamily="2" charset="-122"/>
              </a:rPr>
              <a:t> minh, </a:t>
            </a:r>
            <a:r>
              <a:rPr lang="en-US" altLang="zh-CN" sz="2400" dirty="0" err="1">
                <a:ea typeface="SimSun" pitchFamily="2" charset="-122"/>
              </a:rPr>
              <a:t>nhạy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bén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với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cái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mới</a:t>
            </a:r>
            <a:endParaRPr lang="en-US" altLang="zh-CN" sz="2400" dirty="0">
              <a:ea typeface="SimSun" pitchFamily="2" charset="-122"/>
            </a:endParaRPr>
          </a:p>
          <a:p>
            <a:r>
              <a:rPr lang="en-US" altLang="zh-CN" sz="2400" dirty="0">
                <a:ea typeface="SimSun" pitchFamily="2" charset="-122"/>
              </a:rPr>
              <a:t>+ </a:t>
            </a:r>
            <a:r>
              <a:rPr lang="en-US" altLang="zh-CN" sz="2400" dirty="0" err="1">
                <a:ea typeface="SimSun" pitchFamily="2" charset="-122"/>
              </a:rPr>
              <a:t>Người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Việt</a:t>
            </a:r>
            <a:r>
              <a:rPr lang="en-US" altLang="zh-CN" sz="2400" dirty="0">
                <a:ea typeface="SimSun" pitchFamily="2" charset="-122"/>
              </a:rPr>
              <a:t> Nam </a:t>
            </a:r>
            <a:r>
              <a:rPr lang="en-US" altLang="zh-CN" sz="2400" dirty="0" err="1">
                <a:ea typeface="SimSun" pitchFamily="2" charset="-122"/>
              </a:rPr>
              <a:t>cũng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không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ít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điểm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yếu</a:t>
            </a:r>
            <a:r>
              <a:rPr lang="en-US" altLang="zh-CN" sz="2400" dirty="0">
                <a:ea typeface="SimSun" pitchFamily="2" charset="-122"/>
              </a:rPr>
              <a:t>: </a:t>
            </a:r>
            <a:r>
              <a:rPr lang="en-US" altLang="zh-CN" sz="2400" dirty="0" err="1">
                <a:ea typeface="SimSun" pitchFamily="2" charset="-122"/>
              </a:rPr>
              <a:t>thiếu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hụt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kiến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thức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cơ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bản</a:t>
            </a:r>
            <a:r>
              <a:rPr lang="en-US" altLang="zh-CN" sz="2400" dirty="0">
                <a:ea typeface="SimSun" pitchFamily="2" charset="-122"/>
              </a:rPr>
              <a:t>, </a:t>
            </a:r>
            <a:r>
              <a:rPr lang="en-US" altLang="zh-CN" sz="2400" dirty="0" err="1">
                <a:ea typeface="SimSun" pitchFamily="2" charset="-122"/>
              </a:rPr>
              <a:t>khả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năng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thực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hành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và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sáng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tạo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hạn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chế</a:t>
            </a:r>
            <a:r>
              <a:rPr lang="en-US" altLang="zh-CN" sz="2400" dirty="0">
                <a:ea typeface="SimSun" pitchFamily="2" charset="-122"/>
              </a:rPr>
              <a:t>.</a:t>
            </a:r>
          </a:p>
          <a:p>
            <a:r>
              <a:rPr lang="en-US" altLang="zh-CN" sz="2400" dirty="0">
                <a:ea typeface="SimSun" pitchFamily="2" charset="-122"/>
              </a:rPr>
              <a:t>+ </a:t>
            </a:r>
            <a:r>
              <a:rPr lang="en-US" altLang="zh-CN" sz="2400" dirty="0" err="1">
                <a:ea typeface="SimSun" pitchFamily="2" charset="-122"/>
              </a:rPr>
              <a:t>Phát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huy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điểm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mạnh</a:t>
            </a:r>
            <a:r>
              <a:rPr lang="en-US" altLang="zh-CN" sz="2400" dirty="0">
                <a:ea typeface="SimSun" pitchFamily="2" charset="-122"/>
              </a:rPr>
              <a:t>, </a:t>
            </a:r>
            <a:r>
              <a:rPr lang="en-US" altLang="zh-CN" sz="2400" dirty="0" err="1">
                <a:ea typeface="SimSun" pitchFamily="2" charset="-122"/>
              </a:rPr>
              <a:t>khắc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phục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điểm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yếu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là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thiết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thực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chuẩn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hành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trang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vào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thế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kỉ</a:t>
            </a:r>
            <a:r>
              <a:rPr lang="en-US" altLang="zh-CN" sz="2400" dirty="0">
                <a:ea typeface="SimSun" pitchFamily="2" charset="-122"/>
              </a:rPr>
              <a:t> XXI.</a:t>
            </a:r>
          </a:p>
        </p:txBody>
      </p:sp>
      <p:sp>
        <p:nvSpPr>
          <p:cNvPr id="7178" name="Text Box 7177"/>
          <p:cNvSpPr txBox="1">
            <a:spLocks noChangeArrowheads="1"/>
          </p:cNvSpPr>
          <p:nvPr/>
        </p:nvSpPr>
        <p:spPr bwMode="auto">
          <a:xfrm>
            <a:off x="116704" y="5086649"/>
            <a:ext cx="8847783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ea typeface="SimSun" pitchFamily="2" charset="-122"/>
              </a:rPr>
              <a:t>Sử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dụng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thao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tác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lập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bình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, </a:t>
            </a:r>
            <a:r>
              <a:rPr lang="en-US" altLang="zh-CN" sz="2400" dirty="0" err="1">
                <a:ea typeface="SimSun" pitchFamily="2" charset="-122"/>
              </a:rPr>
              <a:t>giải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thích</a:t>
            </a:r>
            <a:r>
              <a:rPr lang="en-US" altLang="zh-CN" sz="2400" dirty="0">
                <a:ea typeface="SimSun" pitchFamily="2" charset="-122"/>
              </a:rPr>
              <a:t>, </a:t>
            </a:r>
            <a:r>
              <a:rPr lang="en-US" altLang="zh-CN" sz="2400" dirty="0" err="1">
                <a:ea typeface="SimSun" pitchFamily="2" charset="-122"/>
              </a:rPr>
              <a:t>chứng</a:t>
            </a:r>
            <a:r>
              <a:rPr lang="en-US" altLang="zh-CN" sz="2400" dirty="0">
                <a:ea typeface="SimSun" pitchFamily="2" charset="-122"/>
              </a:rPr>
              <a:t> minh.</a:t>
            </a:r>
          </a:p>
        </p:txBody>
      </p:sp>
      <p:sp>
        <p:nvSpPr>
          <p:cNvPr id="7179" name="Text Box 7178"/>
          <p:cNvSpPr txBox="1">
            <a:spLocks noChangeArrowheads="1"/>
          </p:cNvSpPr>
          <p:nvPr/>
        </p:nvSpPr>
        <p:spPr bwMode="auto">
          <a:xfrm>
            <a:off x="1187624" y="6178194"/>
            <a:ext cx="7776864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 err="1">
                <a:ea typeface="SimSun" pitchFamily="2" charset="-122"/>
              </a:rPr>
              <a:t>Dùng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dẫn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chứng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trong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thực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tế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xã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hội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là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chủ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yếu</a:t>
            </a:r>
            <a:r>
              <a:rPr lang="en-US" altLang="zh-CN" sz="2400" dirty="0">
                <a:ea typeface="SimSun" pitchFamily="2" charset="-122"/>
              </a:rPr>
              <a:t>.</a:t>
            </a:r>
          </a:p>
        </p:txBody>
      </p:sp>
      <p:sp>
        <p:nvSpPr>
          <p:cNvPr id="2" name="Text Box 7180"/>
          <p:cNvSpPr txBox="1">
            <a:spLocks noChangeArrowheads="1"/>
          </p:cNvSpPr>
          <p:nvPr/>
        </p:nvSpPr>
        <p:spPr bwMode="auto">
          <a:xfrm>
            <a:off x="1331640" y="465674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dirty="0" err="1">
                <a:ea typeface="SimSun" pitchFamily="2" charset="-122"/>
              </a:rPr>
              <a:t>Phân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tích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đề</a:t>
            </a:r>
            <a:endParaRPr lang="en-US" altLang="zh-CN" sz="2800" dirty="0">
              <a:ea typeface="SimSun" pitchFamily="2" charset="-122"/>
            </a:endParaRPr>
          </a:p>
        </p:txBody>
      </p:sp>
      <p:pic>
        <p:nvPicPr>
          <p:cNvPr id="12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898" y="-14288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/>
      <p:bldP spid="7177" grpId="0" animBg="1"/>
      <p:bldP spid="7178" grpId="0" animBg="1"/>
      <p:bldP spid="71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819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7246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en-US" altLang="zh-CN" sz="2800" b="1" dirty="0" err="1" smtClean="0">
                <a:solidFill>
                  <a:srgbClr val="0070C0"/>
                </a:solidFill>
                <a:ea typeface="SimSun" pitchFamily="2" charset="-122"/>
              </a:rPr>
              <a:t>Đề</a:t>
            </a:r>
            <a:r>
              <a:rPr lang="en-US" altLang="zh-CN" sz="2800" b="1" dirty="0" smtClean="0">
                <a:solidFill>
                  <a:srgbClr val="0070C0"/>
                </a:solidFill>
                <a:ea typeface="SimSun" pitchFamily="2" charset="-122"/>
              </a:rPr>
              <a:t> 2</a:t>
            </a:r>
            <a:endParaRPr lang="en-US" altLang="zh-CN" sz="2800" b="1" i="1" dirty="0" smtClean="0">
              <a:solidFill>
                <a:srgbClr val="0070C0"/>
              </a:solidFill>
              <a:ea typeface="SimSun" pitchFamily="2" charset="-122"/>
            </a:endParaRPr>
          </a:p>
        </p:txBody>
      </p:sp>
      <p:sp>
        <p:nvSpPr>
          <p:cNvPr id="8194" name="Text Box 8195"/>
          <p:cNvSpPr txBox="1">
            <a:spLocks noChangeArrowheads="1"/>
          </p:cNvSpPr>
          <p:nvPr/>
        </p:nvSpPr>
        <p:spPr bwMode="auto">
          <a:xfrm>
            <a:off x="789709" y="1844825"/>
            <a:ext cx="277417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Vấn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đề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nghị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luận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8195" name="Text Box 8196"/>
          <p:cNvSpPr txBox="1">
            <a:spLocks noChangeArrowheads="1"/>
          </p:cNvSpPr>
          <p:nvPr/>
        </p:nvSpPr>
        <p:spPr bwMode="auto">
          <a:xfrm>
            <a:off x="810491" y="2420889"/>
            <a:ext cx="339436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ea typeface="SimSun" pitchFamily="2" charset="-122"/>
              </a:rPr>
              <a:t>- Yêu cầu về nội dung:</a:t>
            </a:r>
          </a:p>
        </p:txBody>
      </p:sp>
      <p:sp>
        <p:nvSpPr>
          <p:cNvPr id="8196" name="Text Box 8197"/>
          <p:cNvSpPr txBox="1">
            <a:spLocks noChangeArrowheads="1"/>
          </p:cNvSpPr>
          <p:nvPr/>
        </p:nvSpPr>
        <p:spPr bwMode="auto">
          <a:xfrm>
            <a:off x="699654" y="3918999"/>
            <a:ext cx="385902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phương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pháp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8197" name="Text Box 8198"/>
          <p:cNvSpPr txBox="1">
            <a:spLocks noChangeArrowheads="1"/>
          </p:cNvSpPr>
          <p:nvPr/>
        </p:nvSpPr>
        <p:spPr bwMode="auto">
          <a:xfrm>
            <a:off x="768361" y="4961957"/>
            <a:ext cx="298036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ea typeface="SimSun" pitchFamily="2" charset="-122"/>
              </a:rPr>
              <a:t>- </a:t>
            </a:r>
            <a:r>
              <a:rPr lang="en-US" altLang="zh-CN" sz="2400" dirty="0" err="1">
                <a:ea typeface="SimSun" pitchFamily="2" charset="-122"/>
              </a:rPr>
              <a:t>Yêu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cầu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về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tư</a:t>
            </a:r>
            <a:r>
              <a:rPr lang="en-US" altLang="zh-CN" sz="2400" dirty="0">
                <a:ea typeface="SimSun" pitchFamily="2" charset="-122"/>
              </a:rPr>
              <a:t> </a:t>
            </a:r>
            <a:r>
              <a:rPr lang="en-US" altLang="zh-CN" sz="2400" dirty="0" err="1">
                <a:ea typeface="SimSun" pitchFamily="2" charset="-122"/>
              </a:rPr>
              <a:t>liệu</a:t>
            </a:r>
            <a:r>
              <a:rPr lang="en-US" altLang="zh-CN" sz="2400" dirty="0">
                <a:ea typeface="SimSun" pitchFamily="2" charset="-122"/>
              </a:rPr>
              <a:t>:</a:t>
            </a:r>
          </a:p>
        </p:txBody>
      </p:sp>
      <p:sp>
        <p:nvSpPr>
          <p:cNvPr id="8200" name="Text Box 8199"/>
          <p:cNvSpPr txBox="1">
            <a:spLocks noChangeArrowheads="1"/>
          </p:cNvSpPr>
          <p:nvPr/>
        </p:nvSpPr>
        <p:spPr bwMode="auto">
          <a:xfrm>
            <a:off x="3851920" y="1908550"/>
            <a:ext cx="49530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Tâm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sự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HXH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bài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Tự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tình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II</a:t>
            </a:r>
          </a:p>
        </p:txBody>
      </p:sp>
      <p:sp>
        <p:nvSpPr>
          <p:cNvPr id="8201" name="Text Box 8200"/>
          <p:cNvSpPr txBox="1">
            <a:spLocks noChangeArrowheads="1"/>
          </p:cNvSpPr>
          <p:nvPr/>
        </p:nvSpPr>
        <p:spPr bwMode="auto">
          <a:xfrm>
            <a:off x="966787" y="2903336"/>
            <a:ext cx="7925694" cy="10156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   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Nêu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cảm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nghĩ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mình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về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tâm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sự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diễn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biến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tâm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trạng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Hồ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Xuân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Hương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: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nỗi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cô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đơn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chán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chường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khát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vọng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được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sống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hạnh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phúc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…</a:t>
            </a:r>
          </a:p>
        </p:txBody>
      </p:sp>
      <p:sp>
        <p:nvSpPr>
          <p:cNvPr id="8202" name="Text Box 8201"/>
          <p:cNvSpPr txBox="1">
            <a:spLocks noChangeArrowheads="1"/>
          </p:cNvSpPr>
          <p:nvPr/>
        </p:nvSpPr>
        <p:spPr bwMode="auto">
          <a:xfrm>
            <a:off x="1004886" y="4415732"/>
            <a:ext cx="788759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Sử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dụng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thao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tác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lập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luận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phân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tích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kết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hợp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với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nêu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cảm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nghĩ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.</a:t>
            </a:r>
          </a:p>
        </p:txBody>
      </p:sp>
      <p:sp>
        <p:nvSpPr>
          <p:cNvPr id="2" name="Text Box 8202"/>
          <p:cNvSpPr txBox="1">
            <a:spLocks noChangeArrowheads="1"/>
          </p:cNvSpPr>
          <p:nvPr/>
        </p:nvSpPr>
        <p:spPr bwMode="auto">
          <a:xfrm>
            <a:off x="1524000" y="63246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>
              <a:ea typeface="SimSun" pitchFamily="2" charset="-122"/>
            </a:endParaRPr>
          </a:p>
        </p:txBody>
      </p:sp>
      <p:sp>
        <p:nvSpPr>
          <p:cNvPr id="8205" name="Text Box 8204"/>
          <p:cNvSpPr txBox="1">
            <a:spLocks noChangeArrowheads="1"/>
          </p:cNvSpPr>
          <p:nvPr/>
        </p:nvSpPr>
        <p:spPr bwMode="auto">
          <a:xfrm>
            <a:off x="3600903" y="4992734"/>
            <a:ext cx="5291578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Dẫn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chứng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Hồ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Xuân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70C0"/>
                </a:solidFill>
                <a:ea typeface="SimSun" pitchFamily="2" charset="-122"/>
              </a:rPr>
              <a:t>Hương</a:t>
            </a:r>
            <a:r>
              <a:rPr lang="en-US" altLang="zh-CN" sz="20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chủ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000" dirty="0" err="1">
                <a:solidFill>
                  <a:srgbClr val="0070C0"/>
                </a:solidFill>
                <a:ea typeface="SimSun" pitchFamily="2" charset="-122"/>
              </a:rPr>
              <a:t>yếu</a:t>
            </a:r>
            <a:r>
              <a:rPr lang="en-US" altLang="zh-CN" sz="2000" dirty="0">
                <a:solidFill>
                  <a:srgbClr val="0070C0"/>
                </a:solidFill>
                <a:ea typeface="SimSun" pitchFamily="2" charset="-122"/>
              </a:rPr>
              <a:t>. </a:t>
            </a:r>
          </a:p>
        </p:txBody>
      </p:sp>
      <p:sp>
        <p:nvSpPr>
          <p:cNvPr id="8203" name="Text Box 8206"/>
          <p:cNvSpPr txBox="1">
            <a:spLocks noChangeArrowheads="1"/>
          </p:cNvSpPr>
          <p:nvPr/>
        </p:nvSpPr>
        <p:spPr bwMode="auto">
          <a:xfrm>
            <a:off x="1619672" y="623887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dirty="0" err="1">
                <a:ea typeface="SimSun" pitchFamily="2" charset="-122"/>
              </a:rPr>
              <a:t>Phân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tích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đề</a:t>
            </a:r>
            <a:endParaRPr lang="en-US" altLang="zh-CN" sz="2800" dirty="0">
              <a:ea typeface="SimSun" pitchFamily="2" charset="-122"/>
            </a:endParaRPr>
          </a:p>
        </p:txBody>
      </p:sp>
      <p:pic>
        <p:nvPicPr>
          <p:cNvPr id="13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97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 animBg="1"/>
      <p:bldP spid="82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8200"/>
          <p:cNvSpPr txBox="1">
            <a:spLocks noChangeArrowheads="1"/>
          </p:cNvSpPr>
          <p:nvPr/>
        </p:nvSpPr>
        <p:spPr bwMode="auto">
          <a:xfrm>
            <a:off x="107504" y="116632"/>
            <a:ext cx="8912671" cy="69249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     DÀN Ý MẪU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MB.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Giới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thiệu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HXH: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chúa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Nôm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.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Dù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viết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về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mình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hay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về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người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đều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ráo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riết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niềm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vui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nỗi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buồn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cuộc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đời</a:t>
            </a:r>
            <a:endParaRPr lang="en-US" altLang="zh-CN" sz="2400" dirty="0" smtClean="0">
              <a:solidFill>
                <a:srgbClr val="0070C0"/>
              </a:solidFill>
              <a:ea typeface="SimSun" pitchFamily="2" charset="-122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Tự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tình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II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bài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tiêu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biểu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.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Cả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bài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là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lời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trần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tình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với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một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chuỗi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tâm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sự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trĩu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nặng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mỗi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chữ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đó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phải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kể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đến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2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….(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trich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b.TB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Arial" charset="0"/>
              <a:buChar char="•"/>
            </a:pP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Chuyển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ý: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Bối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cảnh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XH,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Cái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mới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trong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TĐ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nói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chung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ở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đây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nữ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sĩ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HXH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cũng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góp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vào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cho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tiếng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nói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ấy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một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khía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cạnh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, 1 gam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màu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đủ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làm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rạng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rỡ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bức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tranh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.: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Tiếng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nói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đòi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quyền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sống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hân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Ý 1: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Khái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quát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cuộc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đời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tình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duyên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dang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dở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của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HXH,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và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phân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tích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sơ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lược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những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trước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(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1,2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hoặc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1234).</a:t>
            </a:r>
          </a:p>
          <a:p>
            <a:pPr marL="342900" indent="-342900">
              <a:spcBef>
                <a:spcPct val="50000"/>
              </a:spcBef>
              <a:buFontTx/>
              <a:buChar char="-"/>
            </a:pP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Ý 2(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trọng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tâm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)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Phân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tích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2 </a:t>
            </a:r>
            <a:r>
              <a:rPr lang="en-US" altLang="zh-CN" sz="2400" dirty="0" err="1" smtClean="0">
                <a:solidFill>
                  <a:srgbClr val="0070C0"/>
                </a:solidFill>
                <a:ea typeface="SimSun" pitchFamily="2" charset="-122"/>
              </a:rPr>
              <a:t>câu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i="1" u="sng" dirty="0" smtClean="0">
                <a:solidFill>
                  <a:srgbClr val="FF0000"/>
                </a:solidFill>
                <a:ea typeface="SimSun" pitchFamily="2" charset="-122"/>
              </a:rPr>
              <a:t>( </a:t>
            </a:r>
            <a:r>
              <a:rPr lang="en-US" altLang="zh-CN" sz="2400" i="1" u="sng" dirty="0" err="1" smtClean="0">
                <a:solidFill>
                  <a:srgbClr val="FF0000"/>
                </a:solidFill>
                <a:ea typeface="SimSun" pitchFamily="2" charset="-122"/>
              </a:rPr>
              <a:t>các</a:t>
            </a:r>
            <a:r>
              <a:rPr lang="en-US" altLang="zh-CN" sz="2400" i="1" u="sng" dirty="0" smtClean="0">
                <a:solidFill>
                  <a:srgbClr val="FF0000"/>
                </a:solidFill>
                <a:ea typeface="SimSun" pitchFamily="2" charset="-122"/>
              </a:rPr>
              <a:t> con </a:t>
            </a:r>
            <a:r>
              <a:rPr lang="en-US" altLang="zh-CN" sz="2400" i="1" u="sng" dirty="0" err="1" smtClean="0">
                <a:solidFill>
                  <a:srgbClr val="FF0000"/>
                </a:solidFill>
                <a:ea typeface="SimSun" pitchFamily="2" charset="-122"/>
              </a:rPr>
              <a:t>chọn</a:t>
            </a:r>
            <a:r>
              <a:rPr lang="en-US" altLang="zh-CN" sz="2400" dirty="0" smtClean="0">
                <a:solidFill>
                  <a:srgbClr val="0070C0"/>
                </a:solidFill>
                <a:ea typeface="SimSun" pitchFamily="2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2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8200"/>
          <p:cNvSpPr txBox="1">
            <a:spLocks noChangeArrowheads="1"/>
          </p:cNvSpPr>
          <p:nvPr/>
        </p:nvSpPr>
        <p:spPr bwMode="auto">
          <a:xfrm>
            <a:off x="69347" y="188640"/>
            <a:ext cx="8912671" cy="58785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     </a:t>
            </a:r>
            <a:r>
              <a:rPr lang="en-US" altLang="zh-CN" sz="2800" b="1" dirty="0" smtClean="0">
                <a:solidFill>
                  <a:srgbClr val="FF0000"/>
                </a:solidFill>
                <a:ea typeface="SimSun" pitchFamily="2" charset="-122"/>
              </a:rPr>
              <a:t>VD: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chọn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câu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3,4 (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tâm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sự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của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HXH qua 2 </a:t>
            </a:r>
            <a:r>
              <a:rPr lang="en-US" altLang="zh-CN" sz="2400" b="1" dirty="0" err="1" smtClean="0">
                <a:solidFill>
                  <a:srgbClr val="FF0000"/>
                </a:solidFill>
                <a:ea typeface="SimSun" pitchFamily="2" charset="-122"/>
              </a:rPr>
              <a:t>câu</a:t>
            </a:r>
            <a:r>
              <a:rPr lang="en-US" altLang="zh-CN" sz="2400" b="1" dirty="0" smtClean="0">
                <a:solidFill>
                  <a:srgbClr val="FF0000"/>
                </a:solidFill>
                <a:ea typeface="SimSun" pitchFamily="2" charset="-122"/>
              </a:rPr>
              <a:t> 3,4)</a:t>
            </a:r>
            <a:endParaRPr lang="en-US" altLang="zh-CN" sz="2400" b="1" dirty="0" smtClean="0">
              <a:solidFill>
                <a:srgbClr val="FF000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0070C0"/>
                </a:solidFill>
                <a:ea typeface="SimSun" pitchFamily="2" charset="-122"/>
              </a:rPr>
              <a:t> 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HXH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tìm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đến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rượu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giải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sâu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tìm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đến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trăng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giãy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bày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nỗi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niềm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cô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tủi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hổ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(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thơ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).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Bởi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</a:rPr>
              <a:t>r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ượu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và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trăng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vốn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là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của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thi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nhân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là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phương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tiện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người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xưa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trút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tâm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tình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và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niềm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sầu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tủi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.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Với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XH, 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đây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là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1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giải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pháp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mới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hay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nữ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sĩ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cô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biết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chừng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nào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!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Trong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bối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cảnh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XH PK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nhiều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lề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thói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ràng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buộc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ấy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, 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XH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càng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độc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hơn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.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Nhưng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rượu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chỉ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lại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vị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đắng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chat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bởi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“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say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lại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tỉnh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”.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Tỉnh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để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càng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nhìn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rõ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hơn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,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thấm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thía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hơn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nỗi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đau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duyên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phận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của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mình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.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Từ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“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lại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”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được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dùng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như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một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tín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hiệu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mở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ra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cả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sự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chán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chường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,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mỏi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 smtClean="0">
                <a:solidFill>
                  <a:srgbClr val="002060"/>
                </a:solidFill>
                <a:ea typeface="SimSun" pitchFamily="2" charset="-122"/>
              </a:rPr>
              <a:t>mệt</a:t>
            </a:r>
            <a:r>
              <a:rPr lang="en-US" altLang="zh-CN" sz="2400" dirty="0" smtClean="0">
                <a:solidFill>
                  <a:srgbClr val="002060"/>
                </a:solidFill>
                <a:ea typeface="SimSun" pitchFamily="2" charset="-122"/>
              </a:rPr>
              <a:t>….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</a:rPr>
              <a:t>( MRLH: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</a:rPr>
              <a:t>thơ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</a:rPr>
              <a:t>Bao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</a:rPr>
              <a:t>Công</a:t>
            </a:r>
            <a:endParaRPr lang="en-US" altLang="zh-CN" sz="2400" dirty="0">
              <a:solidFill>
                <a:srgbClr val="00206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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Muôn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phần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đau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đớn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TRK: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Khi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tỉnh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….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xót</a:t>
            </a:r>
            <a:r>
              <a:rPr lang="en-US" altLang="zh-CN" sz="2400" dirty="0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  <a:ea typeface="SimSun" pitchFamily="2" charset="-122"/>
                <a:sym typeface="Wingdings" pitchFamily="2" charset="2"/>
              </a:rPr>
              <a:t>xa</a:t>
            </a:r>
            <a:endParaRPr lang="en-US" altLang="zh-CN" sz="2400" dirty="0">
              <a:solidFill>
                <a:srgbClr val="002060"/>
              </a:solidFill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800" dirty="0" smtClean="0">
              <a:solidFill>
                <a:srgbClr val="002060"/>
              </a:solidFill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105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9217"/>
          <p:cNvSpPr>
            <a:spLocks noGrp="1" noChangeArrowheads="1"/>
          </p:cNvSpPr>
          <p:nvPr>
            <p:ph type="title"/>
          </p:nvPr>
        </p:nvSpPr>
        <p:spPr>
          <a:xfrm>
            <a:off x="454956" y="391181"/>
            <a:ext cx="7409250" cy="589548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altLang="zh-CN" sz="2800" b="1" smtClean="0">
                <a:solidFill>
                  <a:srgbClr val="0070C0"/>
                </a:solidFill>
                <a:ea typeface="SimSun" pitchFamily="2" charset="-122"/>
              </a:rPr>
              <a:t>Đề 3</a:t>
            </a:r>
          </a:p>
        </p:txBody>
      </p:sp>
      <p:sp>
        <p:nvSpPr>
          <p:cNvPr id="9218" name="Text Box 9219"/>
          <p:cNvSpPr txBox="1">
            <a:spLocks noChangeArrowheads="1"/>
          </p:cNvSpPr>
          <p:nvPr/>
        </p:nvSpPr>
        <p:spPr bwMode="auto">
          <a:xfrm>
            <a:off x="20751" y="1594446"/>
            <a:ext cx="2575877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- </a:t>
            </a:r>
            <a:r>
              <a:rPr lang="en-US" altLang="zh-CN" sz="2000" dirty="0" err="1">
                <a:ea typeface="SimSun" pitchFamily="2" charset="-122"/>
              </a:rPr>
              <a:t>Vấn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đề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nghị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luận</a:t>
            </a:r>
            <a:r>
              <a:rPr lang="en-US" altLang="zh-CN" sz="2000" dirty="0">
                <a:ea typeface="SimSun" pitchFamily="2" charset="-122"/>
              </a:rPr>
              <a:t>:</a:t>
            </a:r>
          </a:p>
        </p:txBody>
      </p:sp>
      <p:sp>
        <p:nvSpPr>
          <p:cNvPr id="9219" name="Text Box 9220"/>
          <p:cNvSpPr txBox="1">
            <a:spLocks noChangeArrowheads="1"/>
          </p:cNvSpPr>
          <p:nvPr/>
        </p:nvSpPr>
        <p:spPr bwMode="auto">
          <a:xfrm>
            <a:off x="-15343" y="2067471"/>
            <a:ext cx="36195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- </a:t>
            </a:r>
            <a:r>
              <a:rPr lang="en-US" altLang="zh-CN" sz="2000" dirty="0" err="1">
                <a:ea typeface="SimSun" pitchFamily="2" charset="-122"/>
              </a:rPr>
              <a:t>Yêu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cầu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nội</a:t>
            </a:r>
            <a:r>
              <a:rPr lang="en-US" altLang="zh-CN" sz="2000" dirty="0">
                <a:ea typeface="SimSun" pitchFamily="2" charset="-122"/>
              </a:rPr>
              <a:t> dung:</a:t>
            </a:r>
          </a:p>
        </p:txBody>
      </p:sp>
      <p:sp>
        <p:nvSpPr>
          <p:cNvPr id="9220" name="Text Box 9221"/>
          <p:cNvSpPr txBox="1">
            <a:spLocks noChangeArrowheads="1"/>
          </p:cNvSpPr>
          <p:nvPr/>
        </p:nvSpPr>
        <p:spPr bwMode="auto">
          <a:xfrm>
            <a:off x="-4968" y="4289920"/>
            <a:ext cx="35987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- </a:t>
            </a:r>
            <a:r>
              <a:rPr lang="en-US" altLang="zh-CN" sz="2000" dirty="0" err="1">
                <a:ea typeface="SimSun" pitchFamily="2" charset="-122"/>
              </a:rPr>
              <a:t>Yêu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cầu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phương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pháp</a:t>
            </a:r>
            <a:r>
              <a:rPr lang="en-US" altLang="zh-CN" sz="2000" dirty="0">
                <a:ea typeface="SimSun" pitchFamily="2" charset="-122"/>
              </a:rPr>
              <a:t>:</a:t>
            </a:r>
          </a:p>
        </p:txBody>
      </p:sp>
      <p:sp>
        <p:nvSpPr>
          <p:cNvPr id="9221" name="Text Box 9222"/>
          <p:cNvSpPr txBox="1">
            <a:spLocks noChangeArrowheads="1"/>
          </p:cNvSpPr>
          <p:nvPr/>
        </p:nvSpPr>
        <p:spPr bwMode="auto">
          <a:xfrm>
            <a:off x="51389" y="5134939"/>
            <a:ext cx="2514600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- </a:t>
            </a:r>
            <a:r>
              <a:rPr lang="en-US" altLang="zh-CN" sz="2000" dirty="0" err="1">
                <a:ea typeface="SimSun" pitchFamily="2" charset="-122"/>
              </a:rPr>
              <a:t>Yêu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cầu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tư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liệu</a:t>
            </a:r>
            <a:r>
              <a:rPr lang="en-US" altLang="zh-CN" sz="2000" dirty="0">
                <a:ea typeface="SimSun" pitchFamily="2" charset="-122"/>
              </a:rPr>
              <a:t>:</a:t>
            </a:r>
          </a:p>
        </p:txBody>
      </p:sp>
      <p:sp>
        <p:nvSpPr>
          <p:cNvPr id="9225" name="Text Box 9224"/>
          <p:cNvSpPr txBox="1">
            <a:spLocks noChangeArrowheads="1"/>
          </p:cNvSpPr>
          <p:nvPr/>
        </p:nvSpPr>
        <p:spPr bwMode="auto">
          <a:xfrm>
            <a:off x="1058594" y="2486054"/>
            <a:ext cx="7239000" cy="1785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Có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thể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triển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khai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theo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một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trong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các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hướng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sau</a:t>
            </a:r>
            <a:r>
              <a:rPr lang="en-US" altLang="zh-CN" sz="2000" dirty="0">
                <a:ea typeface="SimSun" pitchFamily="2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+ </a:t>
            </a:r>
            <a:r>
              <a:rPr lang="en-US" altLang="zh-CN" sz="2000" dirty="0" err="1">
                <a:ea typeface="SimSun" pitchFamily="2" charset="-122"/>
              </a:rPr>
              <a:t>Bức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tranh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làng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quê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Việt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nam</a:t>
            </a:r>
            <a:endParaRPr lang="en-US" altLang="zh-CN" sz="2000" dirty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+ </a:t>
            </a:r>
            <a:r>
              <a:rPr lang="en-US" altLang="zh-CN" sz="2000" dirty="0" err="1">
                <a:ea typeface="SimSun" pitchFamily="2" charset="-122"/>
              </a:rPr>
              <a:t>Tâm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sự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của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Nguyễn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Khuyến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trong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endParaRPr lang="en-US" altLang="zh-CN" sz="2000" dirty="0">
              <a:ea typeface="SimSun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+ </a:t>
            </a:r>
            <a:r>
              <a:rPr lang="en-US" altLang="zh-CN" sz="2000" dirty="0" err="1">
                <a:ea typeface="SimSun" pitchFamily="2" charset="-122"/>
              </a:rPr>
              <a:t>Những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thành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công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nghệ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thuật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của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9226" name="Text Box 9225"/>
          <p:cNvSpPr txBox="1">
            <a:spLocks noChangeArrowheads="1"/>
          </p:cNvSpPr>
          <p:nvPr/>
        </p:nvSpPr>
        <p:spPr bwMode="auto">
          <a:xfrm>
            <a:off x="2267744" y="1594446"/>
            <a:ext cx="6876255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Một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vẻ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đẹp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của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Câu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cá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mùa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 - </a:t>
            </a:r>
            <a:r>
              <a:rPr lang="en-US" altLang="zh-CN" sz="2000" dirty="0" err="1">
                <a:ea typeface="SimSun" pitchFamily="2" charset="-122"/>
              </a:rPr>
              <a:t>Nguyễn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Khuyến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9227" name="Text Box 9226"/>
          <p:cNvSpPr txBox="1">
            <a:spLocks noChangeArrowheads="1"/>
          </p:cNvSpPr>
          <p:nvPr/>
        </p:nvSpPr>
        <p:spPr bwMode="auto">
          <a:xfrm>
            <a:off x="455665" y="4734829"/>
            <a:ext cx="86764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 err="1">
                <a:ea typeface="SimSun" pitchFamily="2" charset="-122"/>
              </a:rPr>
              <a:t>Phân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tích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kết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hợp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với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chứng</a:t>
            </a:r>
            <a:r>
              <a:rPr lang="en-US" altLang="zh-CN" sz="2000" dirty="0">
                <a:ea typeface="SimSun" pitchFamily="2" charset="-122"/>
              </a:rPr>
              <a:t> minh, </a:t>
            </a:r>
            <a:r>
              <a:rPr lang="en-US" altLang="zh-CN" sz="2000" dirty="0" err="1">
                <a:ea typeface="SimSun" pitchFamily="2" charset="-122"/>
              </a:rPr>
              <a:t>có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thể</a:t>
            </a:r>
            <a:r>
              <a:rPr lang="en-US" altLang="zh-CN" sz="2000" dirty="0">
                <a:ea typeface="SimSun" pitchFamily="2" charset="-122"/>
              </a:rPr>
              <a:t> so </a:t>
            </a:r>
            <a:r>
              <a:rPr lang="en-US" altLang="zh-CN" sz="2000" dirty="0" err="1">
                <a:ea typeface="SimSun" pitchFamily="2" charset="-122"/>
              </a:rPr>
              <a:t>sánh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với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các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khác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9228" name="Text Box 9227"/>
          <p:cNvSpPr txBox="1">
            <a:spLocks noChangeArrowheads="1"/>
          </p:cNvSpPr>
          <p:nvPr/>
        </p:nvSpPr>
        <p:spPr bwMode="auto">
          <a:xfrm>
            <a:off x="654076" y="5540715"/>
            <a:ext cx="8478043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itchFamily="2" charset="-122"/>
              </a:rPr>
              <a:t>    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Câu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cá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mùa</a:t>
            </a:r>
            <a:r>
              <a:rPr lang="en-US" altLang="zh-CN" sz="2000" i="1" dirty="0">
                <a:ea typeface="SimSun" pitchFamily="2" charset="-122"/>
              </a:rPr>
              <a:t> </a:t>
            </a:r>
            <a:r>
              <a:rPr lang="en-US" altLang="zh-CN" sz="2000" i="1" dirty="0" err="1">
                <a:ea typeface="SimSun" pitchFamily="2" charset="-122"/>
              </a:rPr>
              <a:t>thu</a:t>
            </a:r>
            <a:r>
              <a:rPr lang="en-US" altLang="zh-CN" sz="2000" dirty="0">
                <a:ea typeface="SimSun" pitchFamily="2" charset="-122"/>
              </a:rPr>
              <a:t>,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văn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của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Nguyễn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Khuyến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hoặc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các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bài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thơ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khác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viết</a:t>
            </a:r>
            <a:r>
              <a:rPr lang="en-US" altLang="zh-CN" sz="2000" dirty="0" smtClean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về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>
                <a:ea typeface="SimSun" pitchFamily="2" charset="-122"/>
              </a:rPr>
              <a:t>mùa</a:t>
            </a:r>
            <a:r>
              <a:rPr lang="en-US" altLang="zh-CN" sz="2000" dirty="0">
                <a:ea typeface="SimSun" pitchFamily="2" charset="-122"/>
              </a:rPr>
              <a:t> </a:t>
            </a:r>
            <a:r>
              <a:rPr lang="en-US" altLang="zh-CN" sz="2000" dirty="0" err="1" smtClean="0">
                <a:ea typeface="SimSun" pitchFamily="2" charset="-122"/>
              </a:rPr>
              <a:t>thu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altLang="zh-CN" sz="2000" dirty="0">
              <a:ea typeface="SimSun" pitchFamily="2" charset="-122"/>
            </a:endParaRPr>
          </a:p>
        </p:txBody>
      </p:sp>
      <p:sp>
        <p:nvSpPr>
          <p:cNvPr id="2" name="Text Box 9229"/>
          <p:cNvSpPr txBox="1">
            <a:spLocks noChangeArrowheads="1"/>
          </p:cNvSpPr>
          <p:nvPr/>
        </p:nvSpPr>
        <p:spPr bwMode="auto">
          <a:xfrm>
            <a:off x="1475656" y="391180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800" dirty="0" err="1">
                <a:ea typeface="SimSun" pitchFamily="2" charset="-122"/>
              </a:rPr>
              <a:t>Phân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tích</a:t>
            </a:r>
            <a:r>
              <a:rPr lang="en-US" altLang="zh-CN" sz="2800" dirty="0">
                <a:ea typeface="SimSun" pitchFamily="2" charset="-122"/>
              </a:rPr>
              <a:t> </a:t>
            </a:r>
            <a:r>
              <a:rPr lang="en-US" altLang="zh-CN" sz="2800" dirty="0" err="1">
                <a:ea typeface="SimSun" pitchFamily="2" charset="-122"/>
              </a:rPr>
              <a:t>đề</a:t>
            </a:r>
            <a:endParaRPr lang="en-US" altLang="zh-CN" sz="2800" dirty="0">
              <a:ea typeface="SimSun" pitchFamily="2" charset="-122"/>
            </a:endParaRPr>
          </a:p>
        </p:txBody>
      </p:sp>
      <p:pic>
        <p:nvPicPr>
          <p:cNvPr id="12" name="Picture 4098" descr="post-60-1080598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206" y="162105"/>
            <a:ext cx="866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77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9227" grpId="0" animBg="1"/>
      <p:bldP spid="92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1840</Words>
  <Application>Microsoft Office PowerPoint</Application>
  <PresentationFormat>On-screen Show (4:3)</PresentationFormat>
  <Paragraphs>203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宋体</vt:lpstr>
      <vt:lpstr>宋体</vt:lpstr>
      <vt:lpstr>.VnArial</vt:lpstr>
      <vt:lpstr>.VnTime</vt:lpstr>
      <vt:lpstr>Arial</vt:lpstr>
      <vt:lpstr>Calibri</vt:lpstr>
      <vt:lpstr>Courier New</vt:lpstr>
      <vt:lpstr>Tahoma</vt:lpstr>
      <vt:lpstr>Times New Roman</vt:lpstr>
      <vt:lpstr>Wingdings</vt:lpstr>
      <vt:lpstr>Office Theme</vt:lpstr>
      <vt:lpstr>PowerPoint Presentation</vt:lpstr>
      <vt:lpstr>I. Phân tích đề:</vt:lpstr>
      <vt:lpstr>PowerPoint Presentation</vt:lpstr>
      <vt:lpstr>PowerPoint Presentation</vt:lpstr>
      <vt:lpstr>Đề 1.</vt:lpstr>
      <vt:lpstr>Đề 2</vt:lpstr>
      <vt:lpstr>PowerPoint Presentation</vt:lpstr>
      <vt:lpstr>PowerPoint Presentation</vt:lpstr>
      <vt:lpstr>Đề 3</vt:lpstr>
      <vt:lpstr>Đề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Windows User</cp:lastModifiedBy>
  <cp:revision>57</cp:revision>
  <dcterms:created xsi:type="dcterms:W3CDTF">2018-12-05T08:00:55Z</dcterms:created>
  <dcterms:modified xsi:type="dcterms:W3CDTF">2022-09-21T05:57:31Z</dcterms:modified>
</cp:coreProperties>
</file>